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68" r:id="rId2"/>
    <p:sldId id="417" r:id="rId3"/>
    <p:sldId id="419" r:id="rId4"/>
    <p:sldId id="420" r:id="rId5"/>
    <p:sldId id="422" r:id="rId6"/>
    <p:sldId id="421" r:id="rId7"/>
    <p:sldId id="418" r:id="rId8"/>
    <p:sldId id="411" r:id="rId9"/>
    <p:sldId id="412" r:id="rId10"/>
    <p:sldId id="413" r:id="rId11"/>
    <p:sldId id="414" r:id="rId12"/>
    <p:sldId id="415" r:id="rId13"/>
    <p:sldId id="416" r:id="rId14"/>
    <p:sldId id="380" r:id="rId15"/>
    <p:sldId id="382" r:id="rId16"/>
    <p:sldId id="383" r:id="rId17"/>
    <p:sldId id="384" r:id="rId18"/>
    <p:sldId id="385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404" r:id="rId27"/>
    <p:sldId id="405" r:id="rId28"/>
    <p:sldId id="406" r:id="rId29"/>
    <p:sldId id="409" r:id="rId30"/>
    <p:sldId id="408" r:id="rId31"/>
    <p:sldId id="410" r:id="rId32"/>
    <p:sldId id="395" r:id="rId33"/>
    <p:sldId id="394" r:id="rId34"/>
    <p:sldId id="396" r:id="rId35"/>
    <p:sldId id="397" r:id="rId36"/>
    <p:sldId id="398" r:id="rId37"/>
    <p:sldId id="399" r:id="rId38"/>
    <p:sldId id="400" r:id="rId39"/>
    <p:sldId id="401" r:id="rId40"/>
    <p:sldId id="402" r:id="rId41"/>
    <p:sldId id="403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CB3"/>
    <a:srgbClr val="0063B3"/>
    <a:srgbClr val="006EB4"/>
    <a:srgbClr val="3F7EC1"/>
    <a:srgbClr val="007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7" autoAdjust="0"/>
    <p:restoredTop sz="96437" autoAdjust="0"/>
  </p:normalViewPr>
  <p:slideViewPr>
    <p:cSldViewPr snapToGrid="0">
      <p:cViewPr varScale="1">
        <p:scale>
          <a:sx n="112" d="100"/>
          <a:sy n="112" d="100"/>
        </p:scale>
        <p:origin x="63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16D5-ACEA-43FB-9282-292FC8262548}" type="datetimeFigureOut">
              <a:rPr lang="de-DE" smtClean="0"/>
              <a:t>18.06.2020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46895-DAEF-47E5-8529-7A3EBD843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63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327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6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3.wmf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tif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o mach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10463920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0168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7-X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247260"/>
            <a:ext cx="12209760" cy="22691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89217"/>
            <a:ext cx="576000" cy="512050"/>
          </a:xfrm>
          <a:prstGeom prst="rect">
            <a:avLst/>
          </a:prstGeom>
        </p:spPr>
      </p:pic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9239386D-0DD8-4F47-AB93-DD4D12351C48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7480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3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24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5" name="Picture 11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7" name="Grafik 26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8" name="Grafik 27" descr="eurofusion_logo.pn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779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UG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91104"/>
            <a:ext cx="576000" cy="5120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628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UG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79" y="191103"/>
            <a:ext cx="576000" cy="512049"/>
          </a:xfrm>
          <a:prstGeom prst="rect">
            <a:avLst/>
          </a:prstGeom>
        </p:spPr>
      </p:pic>
      <p:sp>
        <p:nvSpPr>
          <p:cNvPr id="32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3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4" name="Gruppierung 33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5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6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7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7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304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UG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91104"/>
            <a:ext cx="576000" cy="51205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7F3EE8C1-2A12-4E67-A715-A772C72C27E6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6771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9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23" name="Grafik 22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253956"/>
            <a:ext cx="12192001" cy="226248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257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7-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3"/>
            <a:ext cx="607440" cy="540000"/>
          </a:xfrm>
          <a:prstGeom prst="rect">
            <a:avLst/>
          </a:prstGeom>
        </p:spPr>
      </p:pic>
      <p:cxnSp>
        <p:nvCxnSpPr>
          <p:cNvPr id="15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800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8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U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4"/>
            <a:ext cx="607443" cy="540000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5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0166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466" y="147362"/>
            <a:ext cx="600317" cy="612000"/>
          </a:xfrm>
          <a:prstGeom prst="rect">
            <a:avLst/>
          </a:prstGeom>
          <a:noFill/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6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6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0391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71" y="277807"/>
            <a:ext cx="1110547" cy="333491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4" y="188639"/>
            <a:ext cx="8334933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4" y="1089025"/>
            <a:ext cx="11233151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8AFB9D-F2E6-4BBA-83FA-69EC431EA825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9746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/o machine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  <p:grpSp>
        <p:nvGrpSpPr>
          <p:cNvPr id="2" name="Gruppierung 1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8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61048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/o machine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33144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7" name="Titel 7"/>
          <p:cNvSpPr>
            <a:spLocks noGrp="1"/>
          </p:cNvSpPr>
          <p:nvPr userDrawn="1">
            <p:ph type="title"/>
          </p:nvPr>
        </p:nvSpPr>
        <p:spPr>
          <a:xfrm>
            <a:off x="1533144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5" name="Gruppierung 1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16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17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18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20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9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7-X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5532" cy="511634"/>
          </a:xfrm>
          <a:prstGeom prst="rect">
            <a:avLst/>
          </a:prstGeom>
        </p:spPr>
      </p:pic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61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7-X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6000" cy="512050"/>
          </a:xfrm>
          <a:prstGeom prst="rect">
            <a:avLst/>
          </a:prstGeom>
        </p:spPr>
      </p:pic>
      <p:sp>
        <p:nvSpPr>
          <p:cNvPr id="3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4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5" name="Gruppierung 3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6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7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8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8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701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9425" y="6356350"/>
            <a:ext cx="1115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12000" y="6356350"/>
            <a:ext cx="85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4400" y="6356350"/>
            <a:ext cx="10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717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1" r:id="rId2"/>
    <p:sldLayoutId id="2147483662" r:id="rId3"/>
    <p:sldLayoutId id="2147483663" r:id="rId4"/>
    <p:sldLayoutId id="2147483664" r:id="rId5"/>
    <p:sldLayoutId id="2147483655" r:id="rId6"/>
    <p:sldLayoutId id="2147483656" r:id="rId7"/>
    <p:sldLayoutId id="2147483657" r:id="rId8"/>
    <p:sldLayoutId id="2147483659" r:id="rId9"/>
    <p:sldLayoutId id="2147483665" r:id="rId10"/>
    <p:sldLayoutId id="2147483666" r:id="rId11"/>
    <p:sldLayoutId id="2147483660" r:id="rId12"/>
    <p:sldLayoutId id="214748365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orient="horz" pos="3997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686" userDrawn="1">
          <p15:clr>
            <a:srgbClr val="F26B43"/>
          </p15:clr>
        </p15:guide>
        <p15:guide id="8" orient="horz" pos="2273" userDrawn="1">
          <p15:clr>
            <a:srgbClr val="F26B43"/>
          </p15:clr>
        </p15:guide>
        <p15:guide id="9" orient="horz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42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37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31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0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18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0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0.png"/><Relationship Id="rId4" Type="http://schemas.openxmlformats.org/officeDocument/2006/relationships/image" Target="../media/image125.png"/><Relationship Id="rId9" Type="http://schemas.openxmlformats.org/officeDocument/2006/relationships/image" Target="../media/image1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5.png"/><Relationship Id="rId4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Report </a:t>
            </a:r>
            <a:r>
              <a:rPr lang="en-US" dirty="0" smtClean="0"/>
              <a:t>06/15/2020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479425" y="6356350"/>
            <a:ext cx="1115375" cy="365125"/>
          </a:xfrm>
        </p:spPr>
        <p:txBody>
          <a:bodyPr/>
          <a:lstStyle/>
          <a:p>
            <a:fld id="{35BC53C5-DD91-4B8A-9230-AF4F260FAED1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18120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10634400" y="6356350"/>
            <a:ext cx="1080000" cy="365125"/>
          </a:xfrm>
        </p:spPr>
        <p:txBody>
          <a:bodyPr/>
          <a:lstStyle/>
          <a:p>
            <a:fld id="{31AA536C-85F5-4A1B-A111-7CE00A08BCB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39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7581"/>
            <a:ext cx="4078968" cy="571988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Phatom</a:t>
            </a:r>
            <a:r>
              <a:rPr lang="en-US" dirty="0" smtClean="0"/>
              <a:t> Tests: Ring @1.1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9" name="Textplatzhalter 5"/>
          <p:cNvSpPr txBox="1">
            <a:spLocks/>
          </p:cNvSpPr>
          <p:nvPr/>
        </p:nvSpPr>
        <p:spPr>
          <a:xfrm>
            <a:off x="2201354" y="3176237"/>
            <a:ext cx="953586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example</a:t>
            </a:r>
          </a:p>
        </p:txBody>
      </p:sp>
      <p:sp>
        <p:nvSpPr>
          <p:cNvPr id="10" name="Textplatzhalter 5"/>
          <p:cNvSpPr txBox="1">
            <a:spLocks/>
          </p:cNvSpPr>
          <p:nvPr/>
        </p:nvSpPr>
        <p:spPr>
          <a:xfrm rot="16200000">
            <a:off x="7045995" y="3250766"/>
            <a:ext cx="2423760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 err="1"/>
              <a:t>k</a:t>
            </a:r>
            <a:r>
              <a:rPr lang="en-US" sz="3600" dirty="0" err="1" smtClean="0"/>
              <a:t>diff</a:t>
            </a:r>
            <a:r>
              <a:rPr lang="en-US" sz="3600" dirty="0" smtClean="0"/>
              <a:t> scan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366" y="1017581"/>
            <a:ext cx="3350949" cy="335094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007" y="74529"/>
            <a:ext cx="3579726" cy="678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6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Phatom</a:t>
            </a:r>
            <a:r>
              <a:rPr lang="en-US" dirty="0" smtClean="0"/>
              <a:t> Tests: Ring @0.8 w (w/o) Random Noise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32" y="1017581"/>
            <a:ext cx="2982191" cy="565116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116" y="991947"/>
            <a:ext cx="2982191" cy="5651160"/>
          </a:xfrm>
          <a:prstGeom prst="rect">
            <a:avLst/>
          </a:prstGeom>
        </p:spPr>
      </p:pic>
      <p:sp>
        <p:nvSpPr>
          <p:cNvPr id="12" name="Textplatzhalter 5"/>
          <p:cNvSpPr txBox="1">
            <a:spLocks/>
          </p:cNvSpPr>
          <p:nvPr/>
        </p:nvSpPr>
        <p:spPr>
          <a:xfrm rot="16200000">
            <a:off x="-593989" y="2918044"/>
            <a:ext cx="4306451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err="1"/>
              <a:t>k</a:t>
            </a:r>
            <a:r>
              <a:rPr lang="en-US" sz="2800" dirty="0" err="1" smtClean="0"/>
              <a:t>diff</a:t>
            </a:r>
            <a:r>
              <a:rPr lang="en-US" sz="2800" dirty="0" smtClean="0"/>
              <a:t> scan; w/o </a:t>
            </a:r>
            <a:r>
              <a:rPr lang="en-US" sz="2800" dirty="0" err="1" smtClean="0"/>
              <a:t>nosie</a:t>
            </a:r>
            <a:endParaRPr lang="en-US" sz="2800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 rot="16200000">
            <a:off x="3690012" y="3002077"/>
            <a:ext cx="4306451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err="1"/>
              <a:t>k</a:t>
            </a:r>
            <a:r>
              <a:rPr lang="en-US" sz="2800" dirty="0" err="1" smtClean="0"/>
              <a:t>diff</a:t>
            </a:r>
            <a:r>
              <a:rPr lang="en-US" sz="2800" dirty="0" smtClean="0"/>
              <a:t> scan; with </a:t>
            </a:r>
            <a:r>
              <a:rPr lang="en-US" sz="2800" dirty="0" err="1" smtClean="0"/>
              <a:t>nosie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58126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Phatom</a:t>
            </a:r>
            <a:r>
              <a:rPr lang="en-US" dirty="0" smtClean="0"/>
              <a:t> Tests: Ring @0.8 with Tilted Camera Setup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32" y="1017581"/>
            <a:ext cx="2982191" cy="5651160"/>
          </a:xfrm>
          <a:prstGeom prst="rect">
            <a:avLst/>
          </a:prstGeom>
        </p:spPr>
      </p:pic>
      <p:sp>
        <p:nvSpPr>
          <p:cNvPr id="12" name="Textplatzhalter 5"/>
          <p:cNvSpPr txBox="1">
            <a:spLocks/>
          </p:cNvSpPr>
          <p:nvPr/>
        </p:nvSpPr>
        <p:spPr>
          <a:xfrm rot="16200000">
            <a:off x="-593989" y="2918044"/>
            <a:ext cx="4306451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err="1"/>
              <a:t>k</a:t>
            </a:r>
            <a:r>
              <a:rPr lang="en-US" sz="2800" dirty="0" err="1" smtClean="0"/>
              <a:t>diff</a:t>
            </a:r>
            <a:r>
              <a:rPr lang="en-US" sz="2800" dirty="0" smtClean="0"/>
              <a:t> scan; w/o </a:t>
            </a:r>
            <a:r>
              <a:rPr lang="en-US" sz="2800" dirty="0" err="1" smtClean="0"/>
              <a:t>nosie</a:t>
            </a:r>
            <a:endParaRPr lang="en-US" sz="2800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 rot="16200000">
            <a:off x="3942775" y="2355445"/>
            <a:ext cx="4306451" cy="1630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/>
              <a:t>k</a:t>
            </a:r>
            <a:r>
              <a:rPr lang="en-US" sz="2000" dirty="0" err="1" smtClean="0"/>
              <a:t>diff</a:t>
            </a:r>
            <a:r>
              <a:rPr lang="en-US" sz="2000" dirty="0" smtClean="0"/>
              <a:t> scan; with 2.5% noise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 0.5</a:t>
            </a:r>
            <a:r>
              <a:rPr lang="de-DE" sz="2000" dirty="0" smtClean="0"/>
              <a:t>°</a:t>
            </a:r>
            <a:r>
              <a:rPr lang="en-US" sz="2000" dirty="0" smtClean="0"/>
              <a:t> </a:t>
            </a:r>
            <a:r>
              <a:rPr lang="en-US" sz="2000" dirty="0" err="1" smtClean="0"/>
              <a:t>anit</a:t>
            </a:r>
            <a:r>
              <a:rPr lang="en-US" sz="2000" dirty="0" smtClean="0"/>
              <a:t>-clockwise tilt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82" y="1017581"/>
            <a:ext cx="2982191" cy="565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0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74" y="1017581"/>
            <a:ext cx="3031343" cy="57443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Phatom</a:t>
            </a:r>
            <a:r>
              <a:rPr lang="en-US" dirty="0" smtClean="0"/>
              <a:t> Tests: Ring @0.8 with Tilted Camera Setup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744" y="1017581"/>
            <a:ext cx="3031343" cy="574430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8" b="65002"/>
          <a:stretch/>
        </p:blipFill>
        <p:spPr>
          <a:xfrm>
            <a:off x="123852" y="1017581"/>
            <a:ext cx="4149045" cy="206808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6" y="4691213"/>
            <a:ext cx="1775865" cy="177586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311" y="3210153"/>
            <a:ext cx="1775865" cy="177586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814" y="4986018"/>
            <a:ext cx="1775865" cy="1775865"/>
          </a:xfrm>
          <a:prstGeom prst="rect">
            <a:avLst/>
          </a:prstGeom>
        </p:spPr>
      </p:pic>
      <p:sp>
        <p:nvSpPr>
          <p:cNvPr id="17" name="Textplatzhalter 5"/>
          <p:cNvSpPr txBox="1">
            <a:spLocks/>
          </p:cNvSpPr>
          <p:nvPr/>
        </p:nvSpPr>
        <p:spPr>
          <a:xfrm>
            <a:off x="1834364" y="2623131"/>
            <a:ext cx="953586" cy="2358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ARTm</a:t>
            </a:r>
            <a:r>
              <a:rPr lang="en-US" sz="1400" dirty="0" smtClean="0"/>
              <a:t>  (3)</a:t>
            </a:r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3366814" y="3503877"/>
            <a:ext cx="233391" cy="2563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</a:t>
            </a:r>
          </a:p>
        </p:txBody>
      </p:sp>
      <p:sp>
        <p:nvSpPr>
          <p:cNvPr id="21" name="Textplatzhalter 5"/>
          <p:cNvSpPr txBox="1">
            <a:spLocks/>
          </p:cNvSpPr>
          <p:nvPr/>
        </p:nvSpPr>
        <p:spPr>
          <a:xfrm>
            <a:off x="4092189" y="5127477"/>
            <a:ext cx="190662" cy="282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2</a:t>
            </a:r>
          </a:p>
        </p:txBody>
      </p:sp>
      <p:sp>
        <p:nvSpPr>
          <p:cNvPr id="22" name="Textplatzhalter 5"/>
          <p:cNvSpPr txBox="1">
            <a:spLocks/>
          </p:cNvSpPr>
          <p:nvPr/>
        </p:nvSpPr>
        <p:spPr>
          <a:xfrm>
            <a:off x="1698799" y="4858284"/>
            <a:ext cx="190662" cy="282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smtClean="0"/>
              <a:t>2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59390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65" b="34414"/>
          <a:stretch/>
        </p:blipFill>
        <p:spPr>
          <a:xfrm>
            <a:off x="1" y="904776"/>
            <a:ext cx="4197178" cy="39209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Asymmetric Spot Core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t="36367" r="478" b="33934"/>
          <a:stretch/>
        </p:blipFill>
        <p:spPr>
          <a:xfrm>
            <a:off x="37069" y="4890939"/>
            <a:ext cx="4160109" cy="175062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058400" y="1074132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" t="36156" b="33934"/>
          <a:stretch/>
        </p:blipFill>
        <p:spPr>
          <a:xfrm>
            <a:off x="4316788" y="3073662"/>
            <a:ext cx="4183473" cy="1797684"/>
          </a:xfrm>
          <a:prstGeom prst="rect">
            <a:avLst/>
          </a:prstGeom>
        </p:spPr>
      </p:pic>
      <p:sp>
        <p:nvSpPr>
          <p:cNvPr id="12" name="Textplatzhalter 5"/>
          <p:cNvSpPr txBox="1">
            <a:spLocks/>
          </p:cNvSpPr>
          <p:nvPr/>
        </p:nvSpPr>
        <p:spPr>
          <a:xfrm>
            <a:off x="2664712" y="4923145"/>
            <a:ext cx="416240" cy="211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1.3</a:t>
            </a:r>
            <a:endParaRPr lang="de-DE" sz="1400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7045777" y="3082848"/>
            <a:ext cx="465668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1.4</a:t>
            </a:r>
            <a:endParaRPr lang="de-DE" sz="1600" dirty="0" smtClean="0"/>
          </a:p>
        </p:txBody>
      </p:sp>
      <p:sp>
        <p:nvSpPr>
          <p:cNvPr id="18" name="Rechteck 17"/>
          <p:cNvSpPr/>
          <p:nvPr/>
        </p:nvSpPr>
        <p:spPr>
          <a:xfrm>
            <a:off x="3422821" y="4877050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2183161" y="3082848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=1.25,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" t="36276" r="-608" b="34055"/>
          <a:stretch/>
        </p:blipFill>
        <p:spPr>
          <a:xfrm>
            <a:off x="4238551" y="1189462"/>
            <a:ext cx="4339946" cy="1826179"/>
          </a:xfrm>
          <a:prstGeom prst="rect">
            <a:avLst/>
          </a:prstGeom>
        </p:spPr>
      </p:pic>
      <p:sp>
        <p:nvSpPr>
          <p:cNvPr id="25" name="Textplatzhalter 5"/>
          <p:cNvSpPr txBox="1">
            <a:spLocks/>
          </p:cNvSpPr>
          <p:nvPr/>
        </p:nvSpPr>
        <p:spPr>
          <a:xfrm>
            <a:off x="7045776" y="1183758"/>
            <a:ext cx="590699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1.35</a:t>
            </a:r>
            <a:endParaRPr lang="de-DE" sz="1600" dirty="0" smtClean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" t="35796" r="-28" b="33934"/>
          <a:stretch/>
        </p:blipFill>
        <p:spPr>
          <a:xfrm>
            <a:off x="4248666" y="4819422"/>
            <a:ext cx="4329831" cy="184622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t="36396" r="815" b="34054"/>
          <a:stretch/>
        </p:blipFill>
        <p:spPr>
          <a:xfrm>
            <a:off x="8357789" y="1181693"/>
            <a:ext cx="4366053" cy="1826615"/>
          </a:xfrm>
          <a:prstGeom prst="rect">
            <a:avLst/>
          </a:prstGeom>
        </p:spPr>
      </p:pic>
      <p:sp>
        <p:nvSpPr>
          <p:cNvPr id="20" name="Textplatzhalter 5"/>
          <p:cNvSpPr txBox="1">
            <a:spLocks/>
          </p:cNvSpPr>
          <p:nvPr/>
        </p:nvSpPr>
        <p:spPr>
          <a:xfrm>
            <a:off x="11152888" y="1189462"/>
            <a:ext cx="465668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1.5</a:t>
            </a:r>
            <a:endParaRPr lang="de-DE" sz="1600" dirty="0" smtClean="0"/>
          </a:p>
        </p:txBody>
      </p:sp>
      <p:sp>
        <p:nvSpPr>
          <p:cNvPr id="27" name="Textplatzhalter 5"/>
          <p:cNvSpPr txBox="1">
            <a:spLocks/>
          </p:cNvSpPr>
          <p:nvPr/>
        </p:nvSpPr>
        <p:spPr>
          <a:xfrm>
            <a:off x="6892689" y="4819422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1.45</a:t>
            </a:r>
            <a:endParaRPr lang="de-DE" sz="1600" dirty="0" smtClean="0"/>
          </a:p>
        </p:txBody>
      </p:sp>
      <p:pic>
        <p:nvPicPr>
          <p:cNvPr id="28" name="Grafik 2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" t="35795" r="767" b="34054"/>
          <a:stretch/>
        </p:blipFill>
        <p:spPr>
          <a:xfrm>
            <a:off x="8342524" y="3000539"/>
            <a:ext cx="4300620" cy="1870807"/>
          </a:xfrm>
          <a:prstGeom prst="rect">
            <a:avLst/>
          </a:prstGeom>
        </p:spPr>
      </p:pic>
      <p:sp>
        <p:nvSpPr>
          <p:cNvPr id="29" name="Rechteck 28"/>
          <p:cNvSpPr/>
          <p:nvPr/>
        </p:nvSpPr>
        <p:spPr>
          <a:xfrm>
            <a:off x="7869433" y="1156755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7775931" y="3077913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831100" y="4761401"/>
            <a:ext cx="893967" cy="195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platzhalter 5"/>
          <p:cNvSpPr txBox="1">
            <a:spLocks/>
          </p:cNvSpPr>
          <p:nvPr/>
        </p:nvSpPr>
        <p:spPr>
          <a:xfrm>
            <a:off x="11061102" y="3054990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1.55</a:t>
            </a:r>
            <a:endParaRPr lang="de-DE" sz="1600" dirty="0" smtClean="0"/>
          </a:p>
        </p:txBody>
      </p:sp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" t="36396" r="-779" b="33934"/>
          <a:stretch/>
        </p:blipFill>
        <p:spPr>
          <a:xfrm>
            <a:off x="8319274" y="4867440"/>
            <a:ext cx="4413652" cy="1854035"/>
          </a:xfrm>
          <a:prstGeom prst="rect">
            <a:avLst/>
          </a:prstGeom>
        </p:spPr>
      </p:pic>
      <p:sp>
        <p:nvSpPr>
          <p:cNvPr id="34" name="Textplatzhalter 5"/>
          <p:cNvSpPr txBox="1">
            <a:spLocks/>
          </p:cNvSpPr>
          <p:nvPr/>
        </p:nvSpPr>
        <p:spPr>
          <a:xfrm>
            <a:off x="11015163" y="4885076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1.6</a:t>
            </a:r>
            <a:endParaRPr lang="de-DE" sz="1600" dirty="0" smtClean="0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1958186" y="444018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=13.6</a:t>
            </a:r>
            <a:endParaRPr lang="de-DE" sz="1600" dirty="0" smtClean="0"/>
          </a:p>
        </p:txBody>
      </p:sp>
      <p:sp>
        <p:nvSpPr>
          <p:cNvPr id="36" name="Textplatzhalter 5"/>
          <p:cNvSpPr txBox="1">
            <a:spLocks/>
          </p:cNvSpPr>
          <p:nvPr/>
        </p:nvSpPr>
        <p:spPr>
          <a:xfrm>
            <a:off x="2024760" y="622518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=8.0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433806" y="2580926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=8.83</a:t>
            </a:r>
            <a:endParaRPr lang="de-DE" sz="1600" dirty="0" smtClean="0"/>
          </a:p>
        </p:txBody>
      </p:sp>
      <p:sp>
        <p:nvSpPr>
          <p:cNvPr id="38" name="Textplatzhalter 5"/>
          <p:cNvSpPr txBox="1">
            <a:spLocks/>
          </p:cNvSpPr>
          <p:nvPr/>
        </p:nvSpPr>
        <p:spPr>
          <a:xfrm>
            <a:off x="6525933" y="440710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=12.27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6464114" y="6192326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=1.094</a:t>
            </a:r>
            <a:endParaRPr lang="de-DE" sz="1600" dirty="0" smtClean="0"/>
          </a:p>
        </p:txBody>
      </p:sp>
      <p:sp>
        <p:nvSpPr>
          <p:cNvPr id="40" name="Textplatzhalter 5"/>
          <p:cNvSpPr txBox="1">
            <a:spLocks/>
          </p:cNvSpPr>
          <p:nvPr/>
        </p:nvSpPr>
        <p:spPr>
          <a:xfrm>
            <a:off x="10524637" y="265678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=1.43</a:t>
            </a:r>
            <a:endParaRPr lang="de-DE" sz="1600" dirty="0" smtClean="0"/>
          </a:p>
        </p:txBody>
      </p:sp>
      <p:sp>
        <p:nvSpPr>
          <p:cNvPr id="41" name="Textplatzhalter 5"/>
          <p:cNvSpPr txBox="1">
            <a:spLocks/>
          </p:cNvSpPr>
          <p:nvPr/>
        </p:nvSpPr>
        <p:spPr>
          <a:xfrm>
            <a:off x="10671278" y="4407104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=2.0</a:t>
            </a:r>
            <a:endParaRPr lang="de-DE" sz="1600" dirty="0" smtClean="0"/>
          </a:p>
        </p:txBody>
      </p:sp>
      <p:sp>
        <p:nvSpPr>
          <p:cNvPr id="42" name="Textplatzhalter 5"/>
          <p:cNvSpPr txBox="1">
            <a:spLocks/>
          </p:cNvSpPr>
          <p:nvPr/>
        </p:nvSpPr>
        <p:spPr>
          <a:xfrm>
            <a:off x="10710123" y="6271199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=6.98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18499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4234249" y="4776374"/>
            <a:ext cx="4096786" cy="20528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t="36276" r="422" b="34055"/>
          <a:stretch/>
        </p:blipFill>
        <p:spPr>
          <a:xfrm>
            <a:off x="4183046" y="2957633"/>
            <a:ext cx="4285452" cy="181874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" t="35916" r="-779" b="34174"/>
          <a:stretch/>
        </p:blipFill>
        <p:spPr>
          <a:xfrm>
            <a:off x="4234249" y="1167301"/>
            <a:ext cx="4246639" cy="1798321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8221211" y="904776"/>
            <a:ext cx="3884031" cy="59244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-1151" b="65528"/>
          <a:stretch/>
        </p:blipFill>
        <p:spPr>
          <a:xfrm>
            <a:off x="1" y="904776"/>
            <a:ext cx="4234248" cy="206084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Asymmetric Spot Core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058400" y="1074132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" t="36156" r="-92" b="34294"/>
          <a:stretch/>
        </p:blipFill>
        <p:spPr>
          <a:xfrm>
            <a:off x="0" y="2965622"/>
            <a:ext cx="4183045" cy="1771135"/>
          </a:xfrm>
          <a:prstGeom prst="rect">
            <a:avLst/>
          </a:prstGeom>
        </p:spPr>
      </p:pic>
      <p:sp>
        <p:nvSpPr>
          <p:cNvPr id="35" name="Textplatzhalter 5"/>
          <p:cNvSpPr txBox="1">
            <a:spLocks/>
          </p:cNvSpPr>
          <p:nvPr/>
        </p:nvSpPr>
        <p:spPr>
          <a:xfrm>
            <a:off x="2592538" y="3007061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1.65</a:t>
            </a:r>
            <a:endParaRPr lang="de-DE" sz="1600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36156" r="-1122" b="34294"/>
          <a:stretch/>
        </p:blipFill>
        <p:spPr>
          <a:xfrm>
            <a:off x="-31175" y="4731432"/>
            <a:ext cx="4265424" cy="1781485"/>
          </a:xfrm>
          <a:prstGeom prst="rect">
            <a:avLst/>
          </a:prstGeom>
        </p:spPr>
      </p:pic>
      <p:sp>
        <p:nvSpPr>
          <p:cNvPr id="36" name="Textplatzhalter 5"/>
          <p:cNvSpPr txBox="1">
            <a:spLocks/>
          </p:cNvSpPr>
          <p:nvPr/>
        </p:nvSpPr>
        <p:spPr>
          <a:xfrm>
            <a:off x="2658440" y="4739975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1.7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884452" y="1189462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1.75</a:t>
            </a:r>
            <a:endParaRPr lang="de-DE" sz="1600" dirty="0" smtClean="0"/>
          </a:p>
        </p:txBody>
      </p:sp>
      <p:sp>
        <p:nvSpPr>
          <p:cNvPr id="38" name="Textplatzhalter 5"/>
          <p:cNvSpPr txBox="1">
            <a:spLocks/>
          </p:cNvSpPr>
          <p:nvPr/>
        </p:nvSpPr>
        <p:spPr>
          <a:xfrm>
            <a:off x="6884452" y="2992588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1.8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2302049" y="432959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=28.75</a:t>
            </a:r>
            <a:endParaRPr lang="de-DE" sz="1600" dirty="0" smtClean="0"/>
          </a:p>
        </p:txBody>
      </p:sp>
      <p:sp>
        <p:nvSpPr>
          <p:cNvPr id="40" name="Textplatzhalter 5"/>
          <p:cNvSpPr txBox="1">
            <a:spLocks/>
          </p:cNvSpPr>
          <p:nvPr/>
        </p:nvSpPr>
        <p:spPr>
          <a:xfrm>
            <a:off x="2367951" y="607898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=82.28</a:t>
            </a:r>
            <a:endParaRPr lang="de-DE" sz="1600" dirty="0" smtClean="0"/>
          </a:p>
        </p:txBody>
      </p:sp>
      <p:sp>
        <p:nvSpPr>
          <p:cNvPr id="41" name="Textplatzhalter 5"/>
          <p:cNvSpPr txBox="1">
            <a:spLocks/>
          </p:cNvSpPr>
          <p:nvPr/>
        </p:nvSpPr>
        <p:spPr>
          <a:xfrm>
            <a:off x="6593963" y="2544801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²=180.9</a:t>
            </a:r>
            <a:endParaRPr lang="de-DE" sz="1600" dirty="0" smtClean="0"/>
          </a:p>
        </p:txBody>
      </p:sp>
      <p:sp>
        <p:nvSpPr>
          <p:cNvPr id="42" name="Textplatzhalter 5"/>
          <p:cNvSpPr txBox="1">
            <a:spLocks/>
          </p:cNvSpPr>
          <p:nvPr/>
        </p:nvSpPr>
        <p:spPr>
          <a:xfrm>
            <a:off x="6614779" y="434312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²=317.9</a:t>
            </a:r>
            <a:endParaRPr lang="de-DE" sz="1600" dirty="0" smtClean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54" r="-3210"/>
          <a:stretch/>
        </p:blipFill>
        <p:spPr>
          <a:xfrm>
            <a:off x="8498961" y="4857710"/>
            <a:ext cx="3560454" cy="1633310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" b="49765"/>
          <a:stretch/>
        </p:blipFill>
        <p:spPr>
          <a:xfrm>
            <a:off x="4336583" y="4871807"/>
            <a:ext cx="3671325" cy="185203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" t="36396"/>
          <a:stretch/>
        </p:blipFill>
        <p:spPr>
          <a:xfrm>
            <a:off x="8402537" y="1452527"/>
            <a:ext cx="3662675" cy="3278905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0" t="74" r="16464" b="93783"/>
          <a:stretch/>
        </p:blipFill>
        <p:spPr>
          <a:xfrm>
            <a:off x="8837103" y="1226025"/>
            <a:ext cx="2239860" cy="22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3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t="36036" r="251" b="34174"/>
          <a:stretch/>
        </p:blipFill>
        <p:spPr>
          <a:xfrm>
            <a:off x="-42728" y="4815015"/>
            <a:ext cx="4210696" cy="1800437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" t="35796" r="478" b="34174"/>
          <a:stretch/>
        </p:blipFill>
        <p:spPr>
          <a:xfrm>
            <a:off x="8143752" y="4798542"/>
            <a:ext cx="4526382" cy="1911478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7" t="36396" r="1152" b="34295"/>
          <a:stretch/>
        </p:blipFill>
        <p:spPr>
          <a:xfrm>
            <a:off x="8110801" y="2998526"/>
            <a:ext cx="4466778" cy="181649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36276" r="-701" b="34415"/>
          <a:stretch/>
        </p:blipFill>
        <p:spPr>
          <a:xfrm>
            <a:off x="8278084" y="1187895"/>
            <a:ext cx="4383802" cy="1788709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" t="36275" r="-92" b="33935"/>
          <a:stretch/>
        </p:blipFill>
        <p:spPr>
          <a:xfrm>
            <a:off x="4175228" y="4861292"/>
            <a:ext cx="4331088" cy="184872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t="35675" r="422" b="34295"/>
          <a:stretch/>
        </p:blipFill>
        <p:spPr>
          <a:xfrm>
            <a:off x="4231477" y="2976604"/>
            <a:ext cx="4270940" cy="18569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36156" r="422" b="34054"/>
          <a:stretch/>
        </p:blipFill>
        <p:spPr>
          <a:xfrm>
            <a:off x="4248667" y="1189463"/>
            <a:ext cx="4253750" cy="181884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" b="34414"/>
          <a:stretch/>
        </p:blipFill>
        <p:spPr>
          <a:xfrm>
            <a:off x="19193" y="943135"/>
            <a:ext cx="4103923" cy="387628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Asymmetric Spot Edge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024442" y="1086071"/>
            <a:ext cx="893967" cy="115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2664712" y="4923145"/>
            <a:ext cx="416240" cy="211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0.6</a:t>
            </a:r>
            <a:endParaRPr lang="de-DE" sz="1400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7045777" y="3082848"/>
            <a:ext cx="465668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0.7</a:t>
            </a:r>
            <a:endParaRPr lang="de-DE" sz="1600" dirty="0" smtClean="0"/>
          </a:p>
        </p:txBody>
      </p:sp>
      <p:sp>
        <p:nvSpPr>
          <p:cNvPr id="18" name="Rechteck 17"/>
          <p:cNvSpPr/>
          <p:nvPr/>
        </p:nvSpPr>
        <p:spPr>
          <a:xfrm>
            <a:off x="3422821" y="4877050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2183161" y="3082848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=0.55</a:t>
            </a:r>
            <a:endParaRPr lang="de-DE" sz="1600" dirty="0" smtClean="0"/>
          </a:p>
        </p:txBody>
      </p:sp>
      <p:sp>
        <p:nvSpPr>
          <p:cNvPr id="25" name="Textplatzhalter 5"/>
          <p:cNvSpPr txBox="1">
            <a:spLocks/>
          </p:cNvSpPr>
          <p:nvPr/>
        </p:nvSpPr>
        <p:spPr>
          <a:xfrm>
            <a:off x="7045776" y="1183758"/>
            <a:ext cx="590699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0.65</a:t>
            </a:r>
            <a:endParaRPr lang="de-DE" sz="1600" dirty="0" smtClean="0"/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11152888" y="1189462"/>
            <a:ext cx="465668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0.8</a:t>
            </a:r>
            <a:endParaRPr lang="de-DE" sz="1600" dirty="0" smtClean="0"/>
          </a:p>
        </p:txBody>
      </p:sp>
      <p:sp>
        <p:nvSpPr>
          <p:cNvPr id="27" name="Textplatzhalter 5"/>
          <p:cNvSpPr txBox="1">
            <a:spLocks/>
          </p:cNvSpPr>
          <p:nvPr/>
        </p:nvSpPr>
        <p:spPr>
          <a:xfrm>
            <a:off x="6892689" y="4819422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0.75</a:t>
            </a:r>
            <a:endParaRPr lang="de-DE" sz="1600" dirty="0" smtClean="0"/>
          </a:p>
        </p:txBody>
      </p:sp>
      <p:sp>
        <p:nvSpPr>
          <p:cNvPr id="29" name="Rechteck 28"/>
          <p:cNvSpPr/>
          <p:nvPr/>
        </p:nvSpPr>
        <p:spPr>
          <a:xfrm>
            <a:off x="7869433" y="1156755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platzhalter 5"/>
          <p:cNvSpPr txBox="1">
            <a:spLocks/>
          </p:cNvSpPr>
          <p:nvPr/>
        </p:nvSpPr>
        <p:spPr>
          <a:xfrm>
            <a:off x="11061102" y="3054990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0.85</a:t>
            </a:r>
            <a:endParaRPr lang="de-DE" sz="1600" dirty="0" smtClean="0"/>
          </a:p>
        </p:txBody>
      </p:sp>
      <p:sp>
        <p:nvSpPr>
          <p:cNvPr id="34" name="Textplatzhalter 5"/>
          <p:cNvSpPr txBox="1">
            <a:spLocks/>
          </p:cNvSpPr>
          <p:nvPr/>
        </p:nvSpPr>
        <p:spPr>
          <a:xfrm>
            <a:off x="11015163" y="4885076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0.9</a:t>
            </a:r>
            <a:endParaRPr lang="de-DE" sz="1600" dirty="0" smtClean="0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2302049" y="432959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=11.63</a:t>
            </a:r>
            <a:endParaRPr lang="de-DE" sz="1600" dirty="0" smtClean="0"/>
          </a:p>
        </p:txBody>
      </p:sp>
      <p:sp>
        <p:nvSpPr>
          <p:cNvPr id="36" name="Textplatzhalter 5"/>
          <p:cNvSpPr txBox="1">
            <a:spLocks/>
          </p:cNvSpPr>
          <p:nvPr/>
        </p:nvSpPr>
        <p:spPr>
          <a:xfrm>
            <a:off x="2301544" y="6177406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=6.58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421586" y="264591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=3.01</a:t>
            </a:r>
            <a:endParaRPr lang="de-DE" sz="1600" dirty="0" smtClean="0"/>
          </a:p>
        </p:txBody>
      </p:sp>
      <p:sp>
        <p:nvSpPr>
          <p:cNvPr id="38" name="Textplatzhalter 5"/>
          <p:cNvSpPr txBox="1">
            <a:spLocks/>
          </p:cNvSpPr>
          <p:nvPr/>
        </p:nvSpPr>
        <p:spPr>
          <a:xfrm>
            <a:off x="6543916" y="4389931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=1.99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10540917" y="2568378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=1.43</a:t>
            </a:r>
            <a:endParaRPr lang="de-DE" sz="1600" dirty="0" smtClean="0"/>
          </a:p>
        </p:txBody>
      </p:sp>
      <p:sp>
        <p:nvSpPr>
          <p:cNvPr id="40" name="Textplatzhalter 5"/>
          <p:cNvSpPr txBox="1">
            <a:spLocks/>
          </p:cNvSpPr>
          <p:nvPr/>
        </p:nvSpPr>
        <p:spPr>
          <a:xfrm>
            <a:off x="10638699" y="4426931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=1.27</a:t>
            </a:r>
            <a:endParaRPr lang="de-DE" sz="1600" dirty="0" smtClean="0"/>
          </a:p>
        </p:txBody>
      </p:sp>
      <p:sp>
        <p:nvSpPr>
          <p:cNvPr id="41" name="Textplatzhalter 5"/>
          <p:cNvSpPr txBox="1">
            <a:spLocks/>
          </p:cNvSpPr>
          <p:nvPr/>
        </p:nvSpPr>
        <p:spPr>
          <a:xfrm>
            <a:off x="10724674" y="636280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=1.09</a:t>
            </a:r>
            <a:endParaRPr lang="de-DE" sz="1600" dirty="0" smtClean="0"/>
          </a:p>
        </p:txBody>
      </p:sp>
      <p:sp>
        <p:nvSpPr>
          <p:cNvPr id="42" name="Textplatzhalter 5"/>
          <p:cNvSpPr txBox="1">
            <a:spLocks/>
          </p:cNvSpPr>
          <p:nvPr/>
        </p:nvSpPr>
        <p:spPr>
          <a:xfrm>
            <a:off x="6623373" y="632859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=1.69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293203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" t="35916" r="78" b="34054"/>
          <a:stretch/>
        </p:blipFill>
        <p:spPr>
          <a:xfrm>
            <a:off x="4085542" y="1131797"/>
            <a:ext cx="4210762" cy="181185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" t="36276" r="78" b="33694"/>
          <a:stretch/>
        </p:blipFill>
        <p:spPr>
          <a:xfrm>
            <a:off x="-107519" y="4762844"/>
            <a:ext cx="4310777" cy="18422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36036" r="1656" b="34414"/>
          <a:stretch/>
        </p:blipFill>
        <p:spPr>
          <a:xfrm>
            <a:off x="-31965" y="2943656"/>
            <a:ext cx="4235223" cy="1796320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4234248" y="3041456"/>
            <a:ext cx="4291913" cy="378777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8362026" y="3041456"/>
            <a:ext cx="3805260" cy="378777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-1151" b="65528"/>
          <a:stretch/>
        </p:blipFill>
        <p:spPr>
          <a:xfrm>
            <a:off x="1" y="904776"/>
            <a:ext cx="4234248" cy="206084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Asymmetric Spot Core Scan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058400" y="1074132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2592538" y="3007061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0</a:t>
            </a:r>
            <a:r>
              <a:rPr lang="en-US" sz="1400" dirty="0" smtClean="0"/>
              <a:t>.95</a:t>
            </a:r>
            <a:endParaRPr lang="de-DE" sz="1600" dirty="0" smtClean="0"/>
          </a:p>
        </p:txBody>
      </p:sp>
      <p:sp>
        <p:nvSpPr>
          <p:cNvPr id="36" name="Textplatzhalter 5"/>
          <p:cNvSpPr txBox="1">
            <a:spLocks/>
          </p:cNvSpPr>
          <p:nvPr/>
        </p:nvSpPr>
        <p:spPr>
          <a:xfrm>
            <a:off x="2658440" y="4739975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1.0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760023" y="1194267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1.05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2302049" y="432959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=1.04</a:t>
            </a:r>
            <a:endParaRPr lang="de-DE" sz="1600" dirty="0" smtClean="0"/>
          </a:p>
        </p:txBody>
      </p:sp>
      <p:sp>
        <p:nvSpPr>
          <p:cNvPr id="40" name="Textplatzhalter 5"/>
          <p:cNvSpPr txBox="1">
            <a:spLocks/>
          </p:cNvSpPr>
          <p:nvPr/>
        </p:nvSpPr>
        <p:spPr>
          <a:xfrm>
            <a:off x="2367951" y="607898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=11.7</a:t>
            </a:r>
            <a:endParaRPr lang="de-DE" sz="1600" dirty="0" smtClean="0"/>
          </a:p>
        </p:txBody>
      </p:sp>
      <p:sp>
        <p:nvSpPr>
          <p:cNvPr id="41" name="Textplatzhalter 5"/>
          <p:cNvSpPr txBox="1">
            <a:spLocks/>
          </p:cNvSpPr>
          <p:nvPr/>
        </p:nvSpPr>
        <p:spPr>
          <a:xfrm>
            <a:off x="6380204" y="2584804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²=10.07</a:t>
            </a:r>
            <a:endParaRPr lang="de-DE" sz="1600" dirty="0" smtClean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360" y="3077567"/>
            <a:ext cx="3715554" cy="3715554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" t="36080" r="1"/>
          <a:stretch/>
        </p:blipFill>
        <p:spPr>
          <a:xfrm>
            <a:off x="8438290" y="3361720"/>
            <a:ext cx="3652732" cy="330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9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3"/>
          <p:cNvSpPr/>
          <p:nvPr/>
        </p:nvSpPr>
        <p:spPr>
          <a:xfrm>
            <a:off x="4234249" y="4776374"/>
            <a:ext cx="4096786" cy="20528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/>
          <p:cNvSpPr/>
          <p:nvPr/>
        </p:nvSpPr>
        <p:spPr>
          <a:xfrm>
            <a:off x="8306321" y="960931"/>
            <a:ext cx="3857283" cy="58683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t="36037" r="422" b="350"/>
          <a:stretch/>
        </p:blipFill>
        <p:spPr>
          <a:xfrm>
            <a:off x="8364011" y="993884"/>
            <a:ext cx="3756635" cy="345388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9" y="960931"/>
            <a:ext cx="4126080" cy="57859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Asymmetric Spot (Flipped) Edge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2183161" y="3082848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=0.9</a:t>
            </a:r>
            <a:endParaRPr lang="de-DE" sz="1600" dirty="0" smtClean="0"/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10634250" y="1103434"/>
            <a:ext cx="52018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0.95</a:t>
            </a:r>
            <a:endParaRPr lang="de-DE" sz="1600" dirty="0" smtClean="0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2302049" y="432959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=1.07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10309630" y="2451180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=1.03</a:t>
            </a:r>
            <a:endParaRPr lang="de-DE" sz="1600" dirty="0" smtClean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325" y="1026039"/>
            <a:ext cx="3674501" cy="3674501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7" b="50033"/>
          <a:stretch/>
        </p:blipFill>
        <p:spPr>
          <a:xfrm>
            <a:off x="4343730" y="4809071"/>
            <a:ext cx="3852526" cy="1912404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t="52788"/>
          <a:stretch/>
        </p:blipFill>
        <p:spPr>
          <a:xfrm>
            <a:off x="8345358" y="4490653"/>
            <a:ext cx="3775287" cy="178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4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" t="36276" r="7721" b="34295"/>
          <a:stretch/>
        </p:blipFill>
        <p:spPr>
          <a:xfrm>
            <a:off x="7786152" y="4714125"/>
            <a:ext cx="4089011" cy="1824787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t="36396" r="7365" b="34054"/>
          <a:stretch/>
        </p:blipFill>
        <p:spPr>
          <a:xfrm>
            <a:off x="7835580" y="2934194"/>
            <a:ext cx="4000808" cy="180256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" t="36396" r="7622" b="34295"/>
          <a:stretch/>
        </p:blipFill>
        <p:spPr>
          <a:xfrm>
            <a:off x="7834729" y="1155303"/>
            <a:ext cx="3991202" cy="179017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" t="36396" r="7889" b="34175"/>
          <a:stretch/>
        </p:blipFill>
        <p:spPr>
          <a:xfrm>
            <a:off x="3747264" y="4781357"/>
            <a:ext cx="4028667" cy="181438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t="36396" r="7890" b="34295"/>
          <a:stretch/>
        </p:blipFill>
        <p:spPr>
          <a:xfrm>
            <a:off x="3780224" y="2949050"/>
            <a:ext cx="4000359" cy="178770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t="36156" r="8226" b="34054"/>
          <a:stretch/>
        </p:blipFill>
        <p:spPr>
          <a:xfrm>
            <a:off x="3780224" y="1158885"/>
            <a:ext cx="3942974" cy="177204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6" r="7720" b="34294"/>
          <a:stretch/>
        </p:blipFill>
        <p:spPr>
          <a:xfrm>
            <a:off x="-68837" y="4715094"/>
            <a:ext cx="3900283" cy="1751381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8" b="34178"/>
          <a:stretch/>
        </p:blipFill>
        <p:spPr>
          <a:xfrm>
            <a:off x="1654" y="914400"/>
            <a:ext cx="3820703" cy="382235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Ring inside LCFS Core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939115" y="1043340"/>
            <a:ext cx="939112" cy="171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2664712" y="4923145"/>
            <a:ext cx="416240" cy="211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1.3</a:t>
            </a:r>
            <a:endParaRPr lang="de-DE" sz="1400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6583342" y="3013937"/>
            <a:ext cx="465668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1.4</a:t>
            </a:r>
            <a:endParaRPr lang="de-DE" sz="1600" dirty="0" smtClean="0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2095110" y="3008738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=1.25,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25" name="Textplatzhalter 5"/>
          <p:cNvSpPr txBox="1">
            <a:spLocks/>
          </p:cNvSpPr>
          <p:nvPr/>
        </p:nvSpPr>
        <p:spPr>
          <a:xfrm>
            <a:off x="6491577" y="1227145"/>
            <a:ext cx="590699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1.35</a:t>
            </a:r>
            <a:endParaRPr lang="de-DE" sz="1600" dirty="0" smtClean="0"/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10477289" y="1214420"/>
            <a:ext cx="465668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1.5</a:t>
            </a:r>
            <a:endParaRPr lang="de-DE" sz="1600" dirty="0" smtClean="0"/>
          </a:p>
        </p:txBody>
      </p:sp>
      <p:sp>
        <p:nvSpPr>
          <p:cNvPr id="27" name="Textplatzhalter 5"/>
          <p:cNvSpPr txBox="1">
            <a:spLocks/>
          </p:cNvSpPr>
          <p:nvPr/>
        </p:nvSpPr>
        <p:spPr>
          <a:xfrm>
            <a:off x="6464114" y="4819852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1.45</a:t>
            </a:r>
            <a:endParaRPr lang="de-DE" sz="1600" dirty="0" smtClean="0"/>
          </a:p>
        </p:txBody>
      </p:sp>
      <p:sp>
        <p:nvSpPr>
          <p:cNvPr id="32" name="Textplatzhalter 5"/>
          <p:cNvSpPr txBox="1">
            <a:spLocks/>
          </p:cNvSpPr>
          <p:nvPr/>
        </p:nvSpPr>
        <p:spPr>
          <a:xfrm>
            <a:off x="10432965" y="3028573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1.55</a:t>
            </a:r>
            <a:endParaRPr lang="de-DE" sz="1600" dirty="0" smtClean="0"/>
          </a:p>
        </p:txBody>
      </p:sp>
      <p:sp>
        <p:nvSpPr>
          <p:cNvPr id="34" name="Textplatzhalter 5"/>
          <p:cNvSpPr txBox="1">
            <a:spLocks/>
          </p:cNvSpPr>
          <p:nvPr/>
        </p:nvSpPr>
        <p:spPr>
          <a:xfrm>
            <a:off x="10590339" y="4793648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1.6</a:t>
            </a:r>
            <a:endParaRPr lang="de-DE" sz="1600" dirty="0" smtClean="0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1958186" y="444018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=32.8</a:t>
            </a:r>
            <a:endParaRPr lang="de-DE" sz="1600" dirty="0" smtClean="0"/>
          </a:p>
        </p:txBody>
      </p:sp>
      <p:sp>
        <p:nvSpPr>
          <p:cNvPr id="36" name="Textplatzhalter 5"/>
          <p:cNvSpPr txBox="1">
            <a:spLocks/>
          </p:cNvSpPr>
          <p:nvPr/>
        </p:nvSpPr>
        <p:spPr>
          <a:xfrm>
            <a:off x="2024760" y="622518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=1.84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257784" y="2564797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=1.02</a:t>
            </a:r>
            <a:endParaRPr lang="de-DE" sz="1600" dirty="0" smtClean="0"/>
          </a:p>
        </p:txBody>
      </p:sp>
      <p:sp>
        <p:nvSpPr>
          <p:cNvPr id="38" name="Textplatzhalter 5"/>
          <p:cNvSpPr txBox="1">
            <a:spLocks/>
          </p:cNvSpPr>
          <p:nvPr/>
        </p:nvSpPr>
        <p:spPr>
          <a:xfrm>
            <a:off x="6204205" y="4372458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6096000" y="614195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=1.04</a:t>
            </a:r>
            <a:endParaRPr lang="de-DE" sz="1600" dirty="0" smtClean="0"/>
          </a:p>
        </p:txBody>
      </p:sp>
      <p:sp>
        <p:nvSpPr>
          <p:cNvPr id="40" name="Textplatzhalter 5"/>
          <p:cNvSpPr txBox="1">
            <a:spLocks/>
          </p:cNvSpPr>
          <p:nvPr/>
        </p:nvSpPr>
        <p:spPr>
          <a:xfrm>
            <a:off x="10098152" y="266927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=1.01</a:t>
            </a:r>
            <a:endParaRPr lang="de-DE" sz="1600" dirty="0" smtClean="0"/>
          </a:p>
        </p:txBody>
      </p:sp>
      <p:sp>
        <p:nvSpPr>
          <p:cNvPr id="41" name="Textplatzhalter 5"/>
          <p:cNvSpPr txBox="1">
            <a:spLocks/>
          </p:cNvSpPr>
          <p:nvPr/>
        </p:nvSpPr>
        <p:spPr>
          <a:xfrm>
            <a:off x="10287720" y="4374107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=1.04</a:t>
            </a:r>
            <a:endParaRPr lang="de-DE" sz="1600" dirty="0" smtClean="0"/>
          </a:p>
        </p:txBody>
      </p:sp>
      <p:sp>
        <p:nvSpPr>
          <p:cNvPr id="42" name="Textplatzhalter 5"/>
          <p:cNvSpPr txBox="1">
            <a:spLocks/>
          </p:cNvSpPr>
          <p:nvPr/>
        </p:nvSpPr>
        <p:spPr>
          <a:xfrm>
            <a:off x="10412894" y="6241499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=1.21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341552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Previously: Geometry Sensitivity Study 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321422" y="1196523"/>
            <a:ext cx="11471774" cy="49222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p</a:t>
            </a:r>
            <a:r>
              <a:rPr lang="en-US" b="0" dirty="0" smtClean="0"/>
              <a:t>rime radiation feedback controlled discharge 20181010.032 exhibits transitions from attached to detached states and back (90%-100% radiation fraction)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c</a:t>
            </a:r>
            <a:r>
              <a:rPr lang="en-US" b="0" dirty="0" smtClean="0"/>
              <a:t>alculate STRAHL radiation profiles  with given electron temperature and density at distinct radiation fraction levels </a:t>
            </a:r>
            <a:r>
              <a:rPr lang="en-US" b="0" dirty="0" smtClean="0"/>
              <a:t>to investigate intrinsic (</a:t>
            </a:r>
            <a:r>
              <a:rPr lang="de-DE" b="0" dirty="0" err="1" smtClean="0"/>
              <a:t>oxygen</a:t>
            </a:r>
            <a:r>
              <a:rPr lang="de-DE" b="0" dirty="0" smtClean="0"/>
              <a:t> </a:t>
            </a:r>
            <a:r>
              <a:rPr lang="de-DE" b="0" dirty="0" err="1" smtClean="0"/>
              <a:t>and</a:t>
            </a:r>
            <a:r>
              <a:rPr lang="de-DE" b="0" dirty="0" smtClean="0"/>
              <a:t> </a:t>
            </a:r>
            <a:r>
              <a:rPr lang="de-DE" b="0" dirty="0" err="1" smtClean="0"/>
              <a:t>carbon</a:t>
            </a:r>
            <a:r>
              <a:rPr lang="de-DE" b="0" dirty="0" smtClean="0"/>
              <a:t>) </a:t>
            </a:r>
            <a:r>
              <a:rPr lang="de-DE" b="0" dirty="0" err="1" smtClean="0"/>
              <a:t>impurity</a:t>
            </a:r>
            <a:r>
              <a:rPr lang="de-DE" b="0" dirty="0" smtClean="0"/>
              <a:t> </a:t>
            </a:r>
            <a:r>
              <a:rPr lang="de-DE" b="0" dirty="0" err="1" smtClean="0"/>
              <a:t>radiation</a:t>
            </a:r>
            <a:endParaRPr lang="de-DE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de-DE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b="0" dirty="0" smtClean="0"/>
              <a:t>STRAHL  </a:t>
            </a:r>
            <a:r>
              <a:rPr lang="de-DE" b="0" dirty="0" err="1" smtClean="0"/>
              <a:t>profiles</a:t>
            </a:r>
            <a:r>
              <a:rPr lang="de-DE" b="0" dirty="0" smtClean="0"/>
              <a:t> </a:t>
            </a:r>
            <a:r>
              <a:rPr lang="de-DE" b="0" dirty="0" err="1" smtClean="0"/>
              <a:t>show</a:t>
            </a:r>
            <a:r>
              <a:rPr lang="de-DE" b="0" dirty="0" smtClean="0"/>
              <a:t> </a:t>
            </a:r>
            <a:r>
              <a:rPr lang="de-DE" b="0" dirty="0" err="1" smtClean="0"/>
              <a:t>asymmetric</a:t>
            </a:r>
            <a:r>
              <a:rPr lang="de-DE" b="0" dirty="0" smtClean="0"/>
              <a:t> </a:t>
            </a:r>
            <a:r>
              <a:rPr lang="de-DE" b="0" dirty="0" err="1" smtClean="0"/>
              <a:t>chordal</a:t>
            </a:r>
            <a:r>
              <a:rPr lang="de-DE" b="0" dirty="0" smtClean="0"/>
              <a:t> </a:t>
            </a:r>
            <a:r>
              <a:rPr lang="de-DE" b="0" dirty="0" err="1" smtClean="0"/>
              <a:t>profiles</a:t>
            </a:r>
            <a:r>
              <a:rPr lang="de-DE" b="0" dirty="0" smtClean="0"/>
              <a:t> after </a:t>
            </a:r>
            <a:r>
              <a:rPr lang="de-DE" b="0" dirty="0" err="1" smtClean="0"/>
              <a:t>forward</a:t>
            </a:r>
            <a:r>
              <a:rPr lang="de-DE" b="0" dirty="0" smtClean="0"/>
              <a:t> </a:t>
            </a:r>
            <a:r>
              <a:rPr lang="de-DE" b="0" dirty="0" err="1" smtClean="0"/>
              <a:t>calculation</a:t>
            </a:r>
            <a:r>
              <a:rPr lang="de-DE" b="0" dirty="0" smtClean="0"/>
              <a:t> </a:t>
            </a:r>
            <a:r>
              <a:rPr lang="de-DE" b="0" dirty="0" err="1" smtClean="0"/>
              <a:t>with</a:t>
            </a:r>
            <a:r>
              <a:rPr lang="de-DE" b="0" dirty="0" smtClean="0"/>
              <a:t> </a:t>
            </a:r>
            <a:r>
              <a:rPr lang="de-DE" b="0" dirty="0" err="1" smtClean="0"/>
              <a:t>emissivity</a:t>
            </a:r>
            <a:r>
              <a:rPr lang="de-DE" b="0" dirty="0" smtClean="0"/>
              <a:t> </a:t>
            </a:r>
            <a:r>
              <a:rPr lang="de-DE" b="0" dirty="0" err="1" smtClean="0"/>
              <a:t>matrices</a:t>
            </a:r>
            <a:r>
              <a:rPr lang="de-DE" b="0" dirty="0" smtClean="0"/>
              <a:t>, </a:t>
            </a:r>
            <a:r>
              <a:rPr lang="de-DE" b="0" dirty="0" err="1" smtClean="0"/>
              <a:t>though</a:t>
            </a:r>
            <a:r>
              <a:rPr lang="de-DE" b="0" dirty="0" smtClean="0"/>
              <a:t> </a:t>
            </a:r>
            <a:r>
              <a:rPr lang="de-DE" b="0" dirty="0" err="1" smtClean="0"/>
              <a:t>being</a:t>
            </a:r>
            <a:r>
              <a:rPr lang="de-DE" b="0" dirty="0" smtClean="0"/>
              <a:t> </a:t>
            </a:r>
            <a:r>
              <a:rPr lang="de-DE" b="0" dirty="0" err="1" smtClean="0"/>
              <a:t>symmetric</a:t>
            </a:r>
            <a:endParaRPr lang="de-DE" b="0" dirty="0" smtClean="0"/>
          </a:p>
          <a:p>
            <a:pPr marL="0" indent="0">
              <a:buNone/>
            </a:pP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69044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t="36036" r="7552" b="33934"/>
          <a:stretch/>
        </p:blipFill>
        <p:spPr>
          <a:xfrm>
            <a:off x="3850815" y="3028523"/>
            <a:ext cx="4161886" cy="189867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" t="36273" r="7821" b="34297"/>
          <a:stretch/>
        </p:blipFill>
        <p:spPr>
          <a:xfrm>
            <a:off x="3927500" y="1185342"/>
            <a:ext cx="4085200" cy="184323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36276" r="7721" b="34295"/>
          <a:stretch/>
        </p:blipFill>
        <p:spPr>
          <a:xfrm>
            <a:off x="70515" y="4617774"/>
            <a:ext cx="3780299" cy="169009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36276" r="7721" b="34415"/>
          <a:stretch/>
        </p:blipFill>
        <p:spPr>
          <a:xfrm>
            <a:off x="1655" y="2897557"/>
            <a:ext cx="3828888" cy="170483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935" b="65528"/>
          <a:stretch/>
        </p:blipFill>
        <p:spPr>
          <a:xfrm>
            <a:off x="1654" y="914400"/>
            <a:ext cx="3812465" cy="200179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Ring inside LCFS Core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058400" y="1074132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2664712" y="4923145"/>
            <a:ext cx="416240" cy="211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1.7</a:t>
            </a:r>
            <a:endParaRPr lang="de-DE" sz="1400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6518402" y="3181422"/>
            <a:ext cx="465668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1.8</a:t>
            </a:r>
            <a:endParaRPr lang="de-DE" sz="1600" dirty="0" smtClean="0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2183161" y="2916482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1.65</a:t>
            </a:r>
            <a:endParaRPr lang="de-DE" sz="1600" dirty="0" smtClean="0"/>
          </a:p>
        </p:txBody>
      </p:sp>
      <p:sp>
        <p:nvSpPr>
          <p:cNvPr id="25" name="Textplatzhalter 5"/>
          <p:cNvSpPr txBox="1">
            <a:spLocks/>
          </p:cNvSpPr>
          <p:nvPr/>
        </p:nvSpPr>
        <p:spPr>
          <a:xfrm>
            <a:off x="6491577" y="1227145"/>
            <a:ext cx="590699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1.75</a:t>
            </a:r>
            <a:endParaRPr lang="de-DE" sz="1600" dirty="0" smtClean="0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2183161" y="427976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=1.44</a:t>
            </a:r>
            <a:endParaRPr lang="de-DE" sz="1600" dirty="0" smtClean="0"/>
          </a:p>
        </p:txBody>
      </p:sp>
      <p:sp>
        <p:nvSpPr>
          <p:cNvPr id="36" name="Textplatzhalter 5"/>
          <p:cNvSpPr txBox="1">
            <a:spLocks/>
          </p:cNvSpPr>
          <p:nvPr/>
        </p:nvSpPr>
        <p:spPr>
          <a:xfrm>
            <a:off x="2380588" y="5967350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=2.51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257784" y="2564797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=8.03</a:t>
            </a:r>
            <a:endParaRPr lang="de-DE" sz="1600" dirty="0" smtClean="0"/>
          </a:p>
        </p:txBody>
      </p:sp>
      <p:sp>
        <p:nvSpPr>
          <p:cNvPr id="38" name="Textplatzhalter 5"/>
          <p:cNvSpPr txBox="1">
            <a:spLocks/>
          </p:cNvSpPr>
          <p:nvPr/>
        </p:nvSpPr>
        <p:spPr>
          <a:xfrm>
            <a:off x="6268742" y="450352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=20.56</a:t>
            </a:r>
            <a:endParaRPr lang="de-DE" sz="1600" dirty="0" smtClean="0"/>
          </a:p>
        </p:txBody>
      </p:sp>
      <p:sp>
        <p:nvSpPr>
          <p:cNvPr id="43" name="Rechteck 42"/>
          <p:cNvSpPr/>
          <p:nvPr/>
        </p:nvSpPr>
        <p:spPr>
          <a:xfrm>
            <a:off x="4234249" y="4923145"/>
            <a:ext cx="4096786" cy="190608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/>
          <p:cNvSpPr/>
          <p:nvPr/>
        </p:nvSpPr>
        <p:spPr>
          <a:xfrm>
            <a:off x="8269796" y="977429"/>
            <a:ext cx="3884031" cy="583245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" b="49894"/>
          <a:stretch/>
        </p:blipFill>
        <p:spPr>
          <a:xfrm>
            <a:off x="4520914" y="4991475"/>
            <a:ext cx="3473739" cy="175113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 t="36396"/>
          <a:stretch/>
        </p:blipFill>
        <p:spPr>
          <a:xfrm>
            <a:off x="8331035" y="1039169"/>
            <a:ext cx="3761555" cy="3368377"/>
          </a:xfrm>
          <a:prstGeom prst="rect">
            <a:avLst/>
          </a:prstGeom>
        </p:spPr>
      </p:pic>
      <p:sp>
        <p:nvSpPr>
          <p:cNvPr id="45" name="Textplatzhalter 5"/>
          <p:cNvSpPr txBox="1">
            <a:spLocks/>
          </p:cNvSpPr>
          <p:nvPr/>
        </p:nvSpPr>
        <p:spPr>
          <a:xfrm>
            <a:off x="10292469" y="2106957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pic>
        <p:nvPicPr>
          <p:cNvPr id="47" name="Grafik 4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" t="52640" r="605" b="-19"/>
          <a:stretch/>
        </p:blipFill>
        <p:spPr>
          <a:xfrm>
            <a:off x="8350344" y="5057156"/>
            <a:ext cx="3463885" cy="16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4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" t="35987" r="7981" b="33983"/>
          <a:stretch/>
        </p:blipFill>
        <p:spPr>
          <a:xfrm>
            <a:off x="7985242" y="1194541"/>
            <a:ext cx="3927596" cy="1804962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t="36275" r="7720" b="33935"/>
          <a:stretch/>
        </p:blipFill>
        <p:spPr>
          <a:xfrm>
            <a:off x="3923550" y="4833342"/>
            <a:ext cx="4109657" cy="1866659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36276" r="7889" b="34055"/>
          <a:stretch/>
        </p:blipFill>
        <p:spPr>
          <a:xfrm>
            <a:off x="3972036" y="2999503"/>
            <a:ext cx="4061171" cy="1833839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96" r="7721" b="33814"/>
          <a:stretch/>
        </p:blipFill>
        <p:spPr>
          <a:xfrm>
            <a:off x="3981737" y="1200783"/>
            <a:ext cx="3993804" cy="180795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" t="36036" r="7721" b="34174"/>
          <a:stretch/>
        </p:blipFill>
        <p:spPr>
          <a:xfrm>
            <a:off x="41190" y="4810963"/>
            <a:ext cx="3800900" cy="17169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3" b="34174"/>
          <a:stretch/>
        </p:blipFill>
        <p:spPr>
          <a:xfrm>
            <a:off x="0" y="908479"/>
            <a:ext cx="3917343" cy="391137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Ring outside LCFS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939115" y="1043340"/>
            <a:ext cx="939112" cy="171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2095110" y="3008738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=1.35,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1958186" y="444018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=1.004</a:t>
            </a:r>
            <a:endParaRPr lang="de-DE" sz="1600" dirty="0" smtClean="0"/>
          </a:p>
        </p:txBody>
      </p:sp>
      <p:sp>
        <p:nvSpPr>
          <p:cNvPr id="36" name="Textplatzhalter 5"/>
          <p:cNvSpPr txBox="1">
            <a:spLocks/>
          </p:cNvSpPr>
          <p:nvPr/>
        </p:nvSpPr>
        <p:spPr>
          <a:xfrm>
            <a:off x="2024760" y="622518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=1.001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257784" y="2564797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=1.007</a:t>
            </a:r>
            <a:endParaRPr lang="de-DE" sz="1600" dirty="0" smtClean="0"/>
          </a:p>
        </p:txBody>
      </p:sp>
      <p:sp>
        <p:nvSpPr>
          <p:cNvPr id="38" name="Textplatzhalter 5"/>
          <p:cNvSpPr txBox="1">
            <a:spLocks/>
          </p:cNvSpPr>
          <p:nvPr/>
        </p:nvSpPr>
        <p:spPr>
          <a:xfrm>
            <a:off x="6204205" y="4372458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=1.012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6467160" y="6354701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=1.038</a:t>
            </a:r>
            <a:endParaRPr lang="de-DE" sz="1600" dirty="0" smtClean="0"/>
          </a:p>
        </p:txBody>
      </p:sp>
      <p:sp>
        <p:nvSpPr>
          <p:cNvPr id="40" name="Textplatzhalter 5"/>
          <p:cNvSpPr txBox="1">
            <a:spLocks/>
          </p:cNvSpPr>
          <p:nvPr/>
        </p:nvSpPr>
        <p:spPr>
          <a:xfrm>
            <a:off x="10098152" y="266927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=1.012</a:t>
            </a:r>
            <a:endParaRPr lang="de-DE" sz="1600" dirty="0" smtClean="0"/>
          </a:p>
        </p:txBody>
      </p:sp>
      <p:sp>
        <p:nvSpPr>
          <p:cNvPr id="33" name="Textplatzhalter 5"/>
          <p:cNvSpPr txBox="1">
            <a:spLocks/>
          </p:cNvSpPr>
          <p:nvPr/>
        </p:nvSpPr>
        <p:spPr>
          <a:xfrm>
            <a:off x="2095110" y="4845497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=1.45,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43" name="Textplatzhalter 5"/>
          <p:cNvSpPr txBox="1">
            <a:spLocks/>
          </p:cNvSpPr>
          <p:nvPr/>
        </p:nvSpPr>
        <p:spPr>
          <a:xfrm>
            <a:off x="6204205" y="1214995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=1.4,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45" name="Textplatzhalter 5"/>
          <p:cNvSpPr txBox="1">
            <a:spLocks/>
          </p:cNvSpPr>
          <p:nvPr/>
        </p:nvSpPr>
        <p:spPr>
          <a:xfrm>
            <a:off x="6269733" y="2980666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=1.6,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46" name="Textplatzhalter 5"/>
          <p:cNvSpPr txBox="1">
            <a:spLocks/>
          </p:cNvSpPr>
          <p:nvPr/>
        </p:nvSpPr>
        <p:spPr>
          <a:xfrm>
            <a:off x="6257784" y="4861005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=0.55</a:t>
            </a:r>
            <a:endParaRPr lang="de-DE" sz="1600" dirty="0" smtClean="0"/>
          </a:p>
        </p:txBody>
      </p:sp>
      <p:sp>
        <p:nvSpPr>
          <p:cNvPr id="47" name="Textplatzhalter 5"/>
          <p:cNvSpPr txBox="1">
            <a:spLocks/>
          </p:cNvSpPr>
          <p:nvPr/>
        </p:nvSpPr>
        <p:spPr>
          <a:xfrm>
            <a:off x="10170800" y="1221997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=0.6</a:t>
            </a:r>
            <a:endParaRPr lang="de-DE" sz="1600" dirty="0" smtClean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599" y="3026959"/>
            <a:ext cx="3327742" cy="33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1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36396" r="7889" b="34295"/>
          <a:stretch/>
        </p:blipFill>
        <p:spPr>
          <a:xfrm>
            <a:off x="3797483" y="4768382"/>
            <a:ext cx="4040931" cy="180915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t="36156" r="8058" b="34174"/>
          <a:stretch/>
        </p:blipFill>
        <p:spPr>
          <a:xfrm>
            <a:off x="3821015" y="2955525"/>
            <a:ext cx="3992685" cy="181285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7" t="36517" r="8931" b="34174"/>
          <a:stretch/>
        </p:blipFill>
        <p:spPr>
          <a:xfrm>
            <a:off x="3755111" y="1208895"/>
            <a:ext cx="3971982" cy="173065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1" b="34054"/>
          <a:stretch/>
        </p:blipFill>
        <p:spPr>
          <a:xfrm>
            <a:off x="0" y="947186"/>
            <a:ext cx="3789405" cy="379745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t="36275" r="7720" b="33935"/>
          <a:stretch/>
        </p:blipFill>
        <p:spPr>
          <a:xfrm>
            <a:off x="23517" y="4730311"/>
            <a:ext cx="3901835" cy="176902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Island Mimic outside LCFS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021492" y="1090713"/>
            <a:ext cx="873210" cy="118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2095110" y="3008738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=1.6,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1958186" y="444018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=9.79</a:t>
            </a:r>
            <a:endParaRPr lang="de-DE" sz="1600" dirty="0" smtClean="0"/>
          </a:p>
        </p:txBody>
      </p:sp>
      <p:sp>
        <p:nvSpPr>
          <p:cNvPr id="36" name="Textplatzhalter 5"/>
          <p:cNvSpPr txBox="1">
            <a:spLocks/>
          </p:cNvSpPr>
          <p:nvPr/>
        </p:nvSpPr>
        <p:spPr>
          <a:xfrm>
            <a:off x="2024760" y="622518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=6.208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098973" y="2568618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=19.38</a:t>
            </a:r>
            <a:endParaRPr lang="de-DE" sz="1600" dirty="0" smtClean="0"/>
          </a:p>
        </p:txBody>
      </p:sp>
      <p:sp>
        <p:nvSpPr>
          <p:cNvPr id="38" name="Textplatzhalter 5"/>
          <p:cNvSpPr txBox="1">
            <a:spLocks/>
          </p:cNvSpPr>
          <p:nvPr/>
        </p:nvSpPr>
        <p:spPr>
          <a:xfrm>
            <a:off x="6204205" y="4372458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=6.98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6178772" y="6215398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=6.16</a:t>
            </a:r>
            <a:endParaRPr lang="de-DE" sz="1600" dirty="0" smtClean="0"/>
          </a:p>
        </p:txBody>
      </p:sp>
      <p:sp>
        <p:nvSpPr>
          <p:cNvPr id="33" name="Textplatzhalter 5"/>
          <p:cNvSpPr txBox="1">
            <a:spLocks/>
          </p:cNvSpPr>
          <p:nvPr/>
        </p:nvSpPr>
        <p:spPr>
          <a:xfrm>
            <a:off x="2097236" y="4762857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=1.65,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43" name="Textplatzhalter 5"/>
          <p:cNvSpPr txBox="1">
            <a:spLocks/>
          </p:cNvSpPr>
          <p:nvPr/>
        </p:nvSpPr>
        <p:spPr>
          <a:xfrm>
            <a:off x="6113589" y="1211794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=1.7,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45" name="Textplatzhalter 5"/>
          <p:cNvSpPr txBox="1">
            <a:spLocks/>
          </p:cNvSpPr>
          <p:nvPr/>
        </p:nvSpPr>
        <p:spPr>
          <a:xfrm>
            <a:off x="6113589" y="3008738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=0.55</a:t>
            </a:r>
            <a:endParaRPr lang="de-DE" sz="1600" dirty="0" smtClean="0"/>
          </a:p>
        </p:txBody>
      </p:sp>
      <p:sp>
        <p:nvSpPr>
          <p:cNvPr id="46" name="Textplatzhalter 5"/>
          <p:cNvSpPr txBox="1">
            <a:spLocks/>
          </p:cNvSpPr>
          <p:nvPr/>
        </p:nvSpPr>
        <p:spPr>
          <a:xfrm>
            <a:off x="6204205" y="4801014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=0.6</a:t>
            </a:r>
            <a:endParaRPr lang="de-DE" sz="1600" dirty="0" smtClean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36209" r="9216" b="33641"/>
          <a:stretch/>
        </p:blipFill>
        <p:spPr>
          <a:xfrm>
            <a:off x="7750626" y="1208895"/>
            <a:ext cx="3813358" cy="1746629"/>
          </a:xfrm>
          <a:prstGeom prst="rect">
            <a:avLst/>
          </a:prstGeom>
        </p:spPr>
      </p:pic>
      <p:sp>
        <p:nvSpPr>
          <p:cNvPr id="32" name="Textplatzhalter 5"/>
          <p:cNvSpPr txBox="1">
            <a:spLocks/>
          </p:cNvSpPr>
          <p:nvPr/>
        </p:nvSpPr>
        <p:spPr>
          <a:xfrm>
            <a:off x="9934740" y="1261793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=1.0</a:t>
            </a:r>
            <a:endParaRPr lang="de-DE" sz="1600" dirty="0" smtClean="0"/>
          </a:p>
        </p:txBody>
      </p:sp>
      <p:sp>
        <p:nvSpPr>
          <p:cNvPr id="34" name="Textplatzhalter 5"/>
          <p:cNvSpPr txBox="1">
            <a:spLocks/>
          </p:cNvSpPr>
          <p:nvPr/>
        </p:nvSpPr>
        <p:spPr>
          <a:xfrm>
            <a:off x="9922582" y="2459509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=1.01</a:t>
            </a:r>
            <a:endParaRPr lang="de-DE" sz="1600" dirty="0" smtClean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024" y="3190945"/>
            <a:ext cx="3140517" cy="314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3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8269796" y="977429"/>
            <a:ext cx="3884031" cy="583245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5535827" y="958274"/>
            <a:ext cx="6614989" cy="29576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7" b="535"/>
          <a:stretch/>
        </p:blipFill>
        <p:spPr>
          <a:xfrm>
            <a:off x="8410846" y="1050536"/>
            <a:ext cx="3739970" cy="567977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873" b="568"/>
          <a:stretch/>
        </p:blipFill>
        <p:spPr>
          <a:xfrm>
            <a:off x="55113" y="958274"/>
            <a:ext cx="3791957" cy="57390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Combinations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071" y="3924732"/>
            <a:ext cx="2869012" cy="2869012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509" y="1050537"/>
            <a:ext cx="2744861" cy="274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7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/>
        </p:nvSpPr>
        <p:spPr>
          <a:xfrm>
            <a:off x="8269796" y="977429"/>
            <a:ext cx="3884031" cy="583245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5535827" y="958274"/>
            <a:ext cx="6614989" cy="29576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4" b="-20"/>
          <a:stretch/>
        </p:blipFill>
        <p:spPr>
          <a:xfrm>
            <a:off x="8340087" y="977430"/>
            <a:ext cx="3774092" cy="5522224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8" b="-1141"/>
          <a:stretch/>
        </p:blipFill>
        <p:spPr>
          <a:xfrm>
            <a:off x="42895" y="958274"/>
            <a:ext cx="3944219" cy="582335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Combinations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32" y="1081729"/>
            <a:ext cx="2710709" cy="2710709"/>
          </a:xfrm>
          <a:prstGeom prst="rect">
            <a:avLst/>
          </a:prstGeom>
        </p:spPr>
      </p:pic>
      <p:sp>
        <p:nvSpPr>
          <p:cNvPr id="25" name="Textplatzhalter 5"/>
          <p:cNvSpPr txBox="1">
            <a:spLocks/>
          </p:cNvSpPr>
          <p:nvPr/>
        </p:nvSpPr>
        <p:spPr>
          <a:xfrm>
            <a:off x="7336636" y="260503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=4.87</a:t>
            </a:r>
            <a:endParaRPr lang="de-DE" sz="1600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60" y="4039348"/>
            <a:ext cx="2818651" cy="2818651"/>
          </a:xfrm>
          <a:prstGeom prst="rect">
            <a:avLst/>
          </a:prstGeom>
        </p:spPr>
      </p:pic>
      <p:sp>
        <p:nvSpPr>
          <p:cNvPr id="27" name="Textplatzhalter 5"/>
          <p:cNvSpPr txBox="1">
            <a:spLocks/>
          </p:cNvSpPr>
          <p:nvPr/>
        </p:nvSpPr>
        <p:spPr>
          <a:xfrm>
            <a:off x="5898503" y="5620797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=5.56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369102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/>
        </p:nvSpPr>
        <p:spPr>
          <a:xfrm>
            <a:off x="8269796" y="977429"/>
            <a:ext cx="3884031" cy="583245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5535827" y="958274"/>
            <a:ext cx="6614989" cy="29576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32" y="977429"/>
            <a:ext cx="2786011" cy="278601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Combinations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" y="977429"/>
            <a:ext cx="4161221" cy="573679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989" y="1233016"/>
            <a:ext cx="3653553" cy="512333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68" y="3935048"/>
            <a:ext cx="2893775" cy="289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6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Revisited: Cartesian Test, No Anisotropic Weighting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" y="1035462"/>
            <a:ext cx="4050851" cy="568046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952" y="1035462"/>
            <a:ext cx="4050851" cy="568046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64" y="1035462"/>
            <a:ext cx="4050851" cy="5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Cartesian Test, </a:t>
            </a:r>
            <a:r>
              <a:rPr lang="en-US" dirty="0"/>
              <a:t>N</a:t>
            </a:r>
            <a:r>
              <a:rPr lang="en-US" dirty="0" smtClean="0"/>
              <a:t>o Anisotropic Weighting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" y="1035462"/>
            <a:ext cx="4050851" cy="568046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952" y="1035462"/>
            <a:ext cx="4050851" cy="568046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51" y="1035462"/>
            <a:ext cx="4062339" cy="560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2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Profiles and 20181010.032 Feedback Discharge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46" y="1262743"/>
            <a:ext cx="5590744" cy="4671320"/>
          </a:xfrm>
          <a:prstGeom prst="rect">
            <a:avLst/>
          </a:prstGeom>
        </p:spPr>
      </p:pic>
      <p:sp>
        <p:nvSpPr>
          <p:cNvPr id="13" name="Textplatzhalter 5"/>
          <p:cNvSpPr txBox="1">
            <a:spLocks/>
          </p:cNvSpPr>
          <p:nvPr/>
        </p:nvSpPr>
        <p:spPr>
          <a:xfrm>
            <a:off x="9380263" y="227120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=94.85</a:t>
            </a:r>
            <a:endParaRPr lang="de-DE" sz="1600" dirty="0" smtClean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35" b="34223"/>
          <a:stretch/>
        </p:blipFill>
        <p:spPr>
          <a:xfrm>
            <a:off x="1077615" y="1173909"/>
            <a:ext cx="4960422" cy="4961332"/>
          </a:xfrm>
          <a:prstGeom prst="rect">
            <a:avLst/>
          </a:prstGeom>
        </p:spPr>
      </p:pic>
      <p:sp>
        <p:nvSpPr>
          <p:cNvPr id="21" name="Textplatzhalter 5"/>
          <p:cNvSpPr txBox="1">
            <a:spLocks/>
          </p:cNvSpPr>
          <p:nvPr/>
        </p:nvSpPr>
        <p:spPr>
          <a:xfrm>
            <a:off x="4128317" y="4169658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=1.43</a:t>
            </a:r>
            <a:endParaRPr lang="de-DE" sz="1600" dirty="0" smtClean="0"/>
          </a:p>
        </p:txBody>
      </p:sp>
      <p:sp>
        <p:nvSpPr>
          <p:cNvPr id="25" name="Textplatzhalter 5"/>
          <p:cNvSpPr txBox="1">
            <a:spLocks/>
          </p:cNvSpPr>
          <p:nvPr/>
        </p:nvSpPr>
        <p:spPr>
          <a:xfrm>
            <a:off x="5552168" y="1015114"/>
            <a:ext cx="1649821" cy="421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err="1" smtClean="0"/>
              <a:t>frad</a:t>
            </a:r>
            <a:r>
              <a:rPr lang="en-US" sz="2800" dirty="0" smtClean="0"/>
              <a:t>=33%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118482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Profiles and 20181010.032 Feedback Discharge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1" y="1243200"/>
            <a:ext cx="5679436" cy="4745427"/>
          </a:xfrm>
          <a:prstGeom prst="rect">
            <a:avLst/>
          </a:prstGeom>
        </p:spPr>
      </p:pic>
      <p:sp>
        <p:nvSpPr>
          <p:cNvPr id="14" name="Textplatzhalter 5"/>
          <p:cNvSpPr txBox="1">
            <a:spLocks/>
          </p:cNvSpPr>
          <p:nvPr/>
        </p:nvSpPr>
        <p:spPr>
          <a:xfrm>
            <a:off x="9957597" y="2100830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²=</a:t>
            </a:r>
            <a:r>
              <a:rPr lang="en-US" sz="1400" dirty="0" smtClean="0"/>
              <a:t>2218</a:t>
            </a:r>
            <a:endParaRPr lang="de-DE" sz="1600" dirty="0" smtClean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0" b="34350"/>
          <a:stretch/>
        </p:blipFill>
        <p:spPr>
          <a:xfrm>
            <a:off x="915192" y="976594"/>
            <a:ext cx="5248389" cy="5232103"/>
          </a:xfrm>
          <a:prstGeom prst="rect">
            <a:avLst/>
          </a:prstGeom>
        </p:spPr>
      </p:pic>
      <p:sp>
        <p:nvSpPr>
          <p:cNvPr id="22" name="Textplatzhalter 5"/>
          <p:cNvSpPr txBox="1">
            <a:spLocks/>
          </p:cNvSpPr>
          <p:nvPr/>
        </p:nvSpPr>
        <p:spPr>
          <a:xfrm>
            <a:off x="4206166" y="4025108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 01</a:t>
            </a:r>
            <a:endParaRPr lang="de-DE" sz="1600" dirty="0" smtClean="0"/>
          </a:p>
        </p:txBody>
      </p:sp>
      <p:sp>
        <p:nvSpPr>
          <p:cNvPr id="25" name="Textplatzhalter 5"/>
          <p:cNvSpPr txBox="1">
            <a:spLocks/>
          </p:cNvSpPr>
          <p:nvPr/>
        </p:nvSpPr>
        <p:spPr>
          <a:xfrm>
            <a:off x="5552168" y="1015114"/>
            <a:ext cx="1649821" cy="421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err="1" smtClean="0"/>
              <a:t>frad</a:t>
            </a:r>
            <a:r>
              <a:rPr lang="en-US" sz="2800" dirty="0" smtClean="0"/>
              <a:t>=66%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416493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Previously: Geometry Sensitivity Study 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>
          <a:xfrm>
            <a:off x="1830600" y="6356350"/>
            <a:ext cx="85680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321422" y="1196523"/>
            <a:ext cx="11471774" cy="9047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DE" b="0" dirty="0" smtClean="0"/>
              <a:t>STRAHL  </a:t>
            </a:r>
            <a:r>
              <a:rPr lang="de-DE" b="0" dirty="0" err="1" smtClean="0"/>
              <a:t>profiles</a:t>
            </a:r>
            <a:r>
              <a:rPr lang="de-DE" b="0" dirty="0" smtClean="0"/>
              <a:t> </a:t>
            </a:r>
            <a:r>
              <a:rPr lang="de-DE" b="0" dirty="0" err="1" smtClean="0"/>
              <a:t>show</a:t>
            </a:r>
            <a:r>
              <a:rPr lang="de-DE" b="0" dirty="0" smtClean="0"/>
              <a:t> </a:t>
            </a:r>
            <a:r>
              <a:rPr lang="de-DE" b="0" dirty="0" err="1" smtClean="0"/>
              <a:t>asymmetric</a:t>
            </a:r>
            <a:r>
              <a:rPr lang="de-DE" b="0" dirty="0" smtClean="0"/>
              <a:t> </a:t>
            </a:r>
            <a:r>
              <a:rPr lang="de-DE" b="0" dirty="0" err="1" smtClean="0"/>
              <a:t>chordal</a:t>
            </a:r>
            <a:r>
              <a:rPr lang="de-DE" b="0" dirty="0" smtClean="0"/>
              <a:t> </a:t>
            </a:r>
            <a:r>
              <a:rPr lang="de-DE" b="0" dirty="0" err="1" smtClean="0"/>
              <a:t>profiles</a:t>
            </a:r>
            <a:r>
              <a:rPr lang="de-DE" b="0" dirty="0" smtClean="0"/>
              <a:t> after </a:t>
            </a:r>
            <a:r>
              <a:rPr lang="de-DE" b="0" dirty="0" err="1" smtClean="0"/>
              <a:t>forward</a:t>
            </a:r>
            <a:r>
              <a:rPr lang="de-DE" b="0" dirty="0" smtClean="0"/>
              <a:t> </a:t>
            </a:r>
            <a:r>
              <a:rPr lang="de-DE" b="0" dirty="0" err="1" smtClean="0"/>
              <a:t>calculation</a:t>
            </a:r>
            <a:r>
              <a:rPr lang="de-DE" b="0" dirty="0" smtClean="0"/>
              <a:t> </a:t>
            </a:r>
            <a:r>
              <a:rPr lang="de-DE" b="0" dirty="0" err="1" smtClean="0"/>
              <a:t>with</a:t>
            </a:r>
            <a:r>
              <a:rPr lang="de-DE" b="0" dirty="0" smtClean="0"/>
              <a:t> </a:t>
            </a:r>
            <a:r>
              <a:rPr lang="de-DE" b="0" dirty="0" err="1" smtClean="0"/>
              <a:t>emissivity</a:t>
            </a:r>
            <a:r>
              <a:rPr lang="de-DE" b="0" dirty="0" smtClean="0"/>
              <a:t> </a:t>
            </a:r>
            <a:r>
              <a:rPr lang="de-DE" b="0" dirty="0" err="1" smtClean="0"/>
              <a:t>matrices</a:t>
            </a:r>
            <a:r>
              <a:rPr lang="de-DE" b="0" dirty="0" smtClean="0"/>
              <a:t>, </a:t>
            </a:r>
            <a:r>
              <a:rPr lang="de-DE" b="0" dirty="0" err="1" smtClean="0"/>
              <a:t>though</a:t>
            </a:r>
            <a:r>
              <a:rPr lang="de-DE" b="0" dirty="0" smtClean="0"/>
              <a:t> </a:t>
            </a:r>
            <a:r>
              <a:rPr lang="de-DE" b="0" dirty="0" err="1" smtClean="0"/>
              <a:t>being</a:t>
            </a:r>
            <a:r>
              <a:rPr lang="de-DE" b="0" dirty="0" smtClean="0"/>
              <a:t> </a:t>
            </a:r>
            <a:r>
              <a:rPr lang="de-DE" b="0" dirty="0" err="1" smtClean="0"/>
              <a:t>symmetric</a:t>
            </a:r>
            <a:endParaRPr lang="de-DE" b="0" dirty="0" smtClean="0"/>
          </a:p>
          <a:p>
            <a:pPr marL="0" indent="0">
              <a:buNone/>
            </a:pPr>
            <a:endParaRPr lang="de-DE" b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03" y="2389302"/>
            <a:ext cx="5495880" cy="26642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25" y="2389302"/>
            <a:ext cx="5573695" cy="2664235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7515427" y="5003041"/>
            <a:ext cx="3551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(chordal profile </a:t>
            </a:r>
            <a:r>
              <a:rPr lang="en-US" sz="1600" dirty="0" err="1" smtClean="0"/>
              <a:t>HBCm</a:t>
            </a:r>
            <a:r>
              <a:rPr lang="en-US" sz="1600" dirty="0" smtClean="0"/>
              <a:t> from STRAHL)</a:t>
            </a:r>
            <a:endParaRPr lang="de-DE" sz="1600" dirty="0"/>
          </a:p>
        </p:txBody>
      </p:sp>
      <p:sp>
        <p:nvSpPr>
          <p:cNvPr id="12" name="Textfeld 11"/>
          <p:cNvSpPr txBox="1"/>
          <p:nvPr/>
        </p:nvSpPr>
        <p:spPr>
          <a:xfrm>
            <a:off x="1488984" y="5047021"/>
            <a:ext cx="3551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(chordal profile 20181010.032, </a:t>
            </a:r>
            <a:r>
              <a:rPr lang="en-US" sz="1600" dirty="0" err="1" smtClean="0"/>
              <a:t>HBCm</a:t>
            </a:r>
            <a:r>
              <a:rPr lang="en-US" sz="1600" dirty="0" smtClean="0"/>
              <a:t>)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13720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Profiles and 20181010.032 Feedback Discharge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97" y="1339789"/>
            <a:ext cx="5710786" cy="4835815"/>
          </a:xfrm>
          <a:prstGeom prst="rect">
            <a:avLst/>
          </a:prstGeom>
        </p:spPr>
      </p:pic>
      <p:sp>
        <p:nvSpPr>
          <p:cNvPr id="15" name="Textplatzhalter 5"/>
          <p:cNvSpPr txBox="1">
            <a:spLocks/>
          </p:cNvSpPr>
          <p:nvPr/>
        </p:nvSpPr>
        <p:spPr>
          <a:xfrm>
            <a:off x="9886529" y="2099934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²=</a:t>
            </a:r>
            <a:r>
              <a:rPr lang="en-US" sz="1400" dirty="0" smtClean="0"/>
              <a:t>2245</a:t>
            </a:r>
            <a:endParaRPr lang="de-DE" sz="1600" dirty="0" smtClean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0" b="34205"/>
          <a:stretch/>
        </p:blipFill>
        <p:spPr>
          <a:xfrm>
            <a:off x="1037112" y="1209902"/>
            <a:ext cx="4939535" cy="4765487"/>
          </a:xfrm>
          <a:prstGeom prst="rect">
            <a:avLst/>
          </a:prstGeom>
        </p:spPr>
      </p:pic>
      <p:sp>
        <p:nvSpPr>
          <p:cNvPr id="23" name="Textplatzhalter 5"/>
          <p:cNvSpPr txBox="1">
            <a:spLocks/>
          </p:cNvSpPr>
          <p:nvPr/>
        </p:nvSpPr>
        <p:spPr>
          <a:xfrm>
            <a:off x="4012426" y="395938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=1.05</a:t>
            </a:r>
            <a:endParaRPr lang="de-DE" sz="1600" dirty="0" smtClean="0"/>
          </a:p>
        </p:txBody>
      </p:sp>
      <p:sp>
        <p:nvSpPr>
          <p:cNvPr id="25" name="Textplatzhalter 5"/>
          <p:cNvSpPr txBox="1">
            <a:spLocks/>
          </p:cNvSpPr>
          <p:nvPr/>
        </p:nvSpPr>
        <p:spPr>
          <a:xfrm>
            <a:off x="5552168" y="1015114"/>
            <a:ext cx="1649821" cy="421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err="1" smtClean="0"/>
              <a:t>frad</a:t>
            </a:r>
            <a:r>
              <a:rPr lang="en-US" sz="2800" dirty="0" smtClean="0"/>
              <a:t>=90%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414846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Profiles and 20181010.032 Feedback Discharge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30" y="1209074"/>
            <a:ext cx="5629687" cy="4767143"/>
          </a:xfrm>
          <a:prstGeom prst="rect">
            <a:avLst/>
          </a:prstGeom>
        </p:spPr>
      </p:pic>
      <p:sp>
        <p:nvSpPr>
          <p:cNvPr id="16" name="Textplatzhalter 5"/>
          <p:cNvSpPr txBox="1">
            <a:spLocks/>
          </p:cNvSpPr>
          <p:nvPr/>
        </p:nvSpPr>
        <p:spPr>
          <a:xfrm>
            <a:off x="9789595" y="1970026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²=</a:t>
            </a:r>
            <a:r>
              <a:rPr lang="en-US" sz="1400" dirty="0" smtClean="0"/>
              <a:t>4705</a:t>
            </a:r>
            <a:endParaRPr lang="de-DE" sz="1600" dirty="0" smtClean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32" b="34459"/>
          <a:stretch/>
        </p:blipFill>
        <p:spPr>
          <a:xfrm>
            <a:off x="849490" y="1106712"/>
            <a:ext cx="4993961" cy="5158923"/>
          </a:xfrm>
          <a:prstGeom prst="rect">
            <a:avLst/>
          </a:prstGeom>
        </p:spPr>
      </p:pic>
      <p:sp>
        <p:nvSpPr>
          <p:cNvPr id="24" name="Textplatzhalter 5"/>
          <p:cNvSpPr txBox="1">
            <a:spLocks/>
          </p:cNvSpPr>
          <p:nvPr/>
        </p:nvSpPr>
        <p:spPr>
          <a:xfrm>
            <a:off x="4043486" y="397752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=1.009</a:t>
            </a:r>
            <a:endParaRPr lang="de-DE" sz="1600" dirty="0" smtClean="0"/>
          </a:p>
        </p:txBody>
      </p:sp>
      <p:sp>
        <p:nvSpPr>
          <p:cNvPr id="25" name="Textplatzhalter 5"/>
          <p:cNvSpPr txBox="1">
            <a:spLocks/>
          </p:cNvSpPr>
          <p:nvPr/>
        </p:nvSpPr>
        <p:spPr>
          <a:xfrm>
            <a:off x="5560877" y="1015114"/>
            <a:ext cx="1780449" cy="421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err="1" smtClean="0"/>
              <a:t>frad</a:t>
            </a:r>
            <a:r>
              <a:rPr lang="en-US" sz="2800" dirty="0" smtClean="0"/>
              <a:t>=100%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40804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79" y="974006"/>
            <a:ext cx="6148968" cy="5066750"/>
          </a:xfrm>
          <a:prstGeom prst="rect">
            <a:avLst/>
          </a:prstGeom>
        </p:spPr>
      </p:pic>
      <p:sp>
        <p:nvSpPr>
          <p:cNvPr id="27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28" name="Grafik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9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8" name="Rechteck 7"/>
          <p:cNvSpPr/>
          <p:nvPr/>
        </p:nvSpPr>
        <p:spPr>
          <a:xfrm>
            <a:off x="1114697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95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78" y="965297"/>
            <a:ext cx="6148968" cy="5066750"/>
          </a:xfrm>
          <a:prstGeom prst="rect">
            <a:avLst/>
          </a:prstGeom>
        </p:spPr>
      </p:pic>
      <p:sp>
        <p:nvSpPr>
          <p:cNvPr id="25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7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8" name="Rechteck 27"/>
          <p:cNvSpPr/>
          <p:nvPr/>
        </p:nvSpPr>
        <p:spPr>
          <a:xfrm>
            <a:off x="1175660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1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7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8" name="Rechteck 27"/>
          <p:cNvSpPr/>
          <p:nvPr/>
        </p:nvSpPr>
        <p:spPr>
          <a:xfrm>
            <a:off x="1254038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39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6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7" name="Rechteck 26"/>
          <p:cNvSpPr/>
          <p:nvPr/>
        </p:nvSpPr>
        <p:spPr>
          <a:xfrm>
            <a:off x="1375963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10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6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7" name="Rechteck 26"/>
          <p:cNvSpPr/>
          <p:nvPr/>
        </p:nvSpPr>
        <p:spPr>
          <a:xfrm>
            <a:off x="1489162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3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4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5" name="Rechteck 24"/>
          <p:cNvSpPr/>
          <p:nvPr/>
        </p:nvSpPr>
        <p:spPr>
          <a:xfrm>
            <a:off x="1532706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66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4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5" name="Rechteck 24"/>
          <p:cNvSpPr/>
          <p:nvPr/>
        </p:nvSpPr>
        <p:spPr>
          <a:xfrm>
            <a:off x="1602373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642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14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15" name="Rechteck 14"/>
          <p:cNvSpPr/>
          <p:nvPr/>
        </p:nvSpPr>
        <p:spPr>
          <a:xfrm>
            <a:off x="1645916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11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Symmetry </a:t>
            </a:r>
            <a:r>
              <a:rPr lang="en-US" dirty="0" smtClean="0"/>
              <a:t>of Emissivity Matrix and Mesh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7865505" cy="17527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c</a:t>
            </a:r>
            <a:r>
              <a:rPr lang="en-US" b="0" dirty="0" smtClean="0"/>
              <a:t>hecking the symmetry (read: top-bottom congruence) of the emissivity matrix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s</a:t>
            </a:r>
            <a:r>
              <a:rPr lang="en-US" b="0" dirty="0" smtClean="0"/>
              <a:t>light deviances overall, especially some cells not touched by channels at all (equaling 100% difference here)</a:t>
            </a:r>
            <a:endParaRPr lang="en-US" b="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778" y="983873"/>
            <a:ext cx="3504946" cy="296794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766" y="3501289"/>
            <a:ext cx="3037623" cy="3037623"/>
          </a:xfrm>
          <a:prstGeom prst="rect">
            <a:avLst/>
          </a:prstGeom>
        </p:spPr>
      </p:pic>
      <p:sp>
        <p:nvSpPr>
          <p:cNvPr id="11" name="Textplatzhalter 5"/>
          <p:cNvSpPr txBox="1">
            <a:spLocks/>
          </p:cNvSpPr>
          <p:nvPr/>
        </p:nvSpPr>
        <p:spPr>
          <a:xfrm>
            <a:off x="573088" y="3027533"/>
            <a:ext cx="5377678" cy="33288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checking symmetry mesh matrix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accent1"/>
                </a:solidFill>
              </a:rPr>
              <a:t>b</a:t>
            </a:r>
            <a:r>
              <a:rPr lang="en-US" b="0" dirty="0" smtClean="0">
                <a:solidFill>
                  <a:schemeClr val="accent1"/>
                </a:solidFill>
              </a:rPr>
              <a:t>lue</a:t>
            </a:r>
            <a:r>
              <a:rPr lang="en-US" b="0" dirty="0" smtClean="0"/>
              <a:t> to </a:t>
            </a:r>
            <a:r>
              <a:rPr lang="en-US" b="0" dirty="0" smtClean="0">
                <a:solidFill>
                  <a:srgbClr val="FF0000"/>
                </a:solidFill>
              </a:rPr>
              <a:t>red</a:t>
            </a:r>
            <a:r>
              <a:rPr lang="en-US" b="0" dirty="0" smtClean="0"/>
              <a:t> to </a:t>
            </a:r>
            <a:r>
              <a:rPr lang="en-US" b="0" dirty="0" smtClean="0">
                <a:solidFill>
                  <a:srgbClr val="00B050"/>
                </a:solidFill>
              </a:rPr>
              <a:t>green</a:t>
            </a:r>
            <a:r>
              <a:rPr lang="en-US" b="0" dirty="0" smtClean="0"/>
              <a:t> means further outside the magnetic axis, i.e. ‘larger’ </a:t>
            </a:r>
            <a:r>
              <a:rPr lang="en-US" b="0" dirty="0" err="1" smtClean="0"/>
              <a:t>fluxsurfaces</a:t>
            </a:r>
            <a:r>
              <a:rPr lang="en-US" b="0" dirty="0" smtClean="0"/>
              <a:t>/</a:t>
            </a:r>
            <a:r>
              <a:rPr lang="en-US" b="0" dirty="0" err="1" smtClean="0"/>
              <a:t>fluxtubes</a:t>
            </a: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e</a:t>
            </a:r>
            <a:r>
              <a:rPr lang="en-US" b="0" dirty="0" smtClean="0"/>
              <a:t>ntire mesh dispositioned below (still oriented around magnetic axis)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increasing deviance with distance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27212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13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14" name="Rechteck 13"/>
          <p:cNvSpPr/>
          <p:nvPr/>
        </p:nvSpPr>
        <p:spPr>
          <a:xfrm>
            <a:off x="1733009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265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12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13" name="Rechteck 12"/>
          <p:cNvSpPr/>
          <p:nvPr/>
        </p:nvSpPr>
        <p:spPr>
          <a:xfrm>
            <a:off x="1802673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96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Tilting </a:t>
            </a:r>
            <a:r>
              <a:rPr lang="en-US" dirty="0" smtClean="0"/>
              <a:t>the Detector Fan Up/Down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83935"/>
            <a:ext cx="5457154" cy="510924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take </a:t>
            </a:r>
            <a:r>
              <a:rPr lang="en-US" dirty="0" smtClean="0"/>
              <a:t>symmetric arrays </a:t>
            </a:r>
            <a:r>
              <a:rPr lang="en-US" dirty="0" smtClean="0"/>
              <a:t>and </a:t>
            </a:r>
            <a:r>
              <a:rPr lang="en-US" dirty="0" smtClean="0"/>
              <a:t>tilt the entire fan including the aperture </a:t>
            </a:r>
            <a:r>
              <a:rPr lang="en-US" dirty="0" err="1" smtClean="0"/>
              <a:t>poloidally</a:t>
            </a:r>
            <a:r>
              <a:rPr lang="de-DE" dirty="0" smtClean="0"/>
              <a:t> (</a:t>
            </a:r>
            <a:r>
              <a:rPr lang="de-DE" dirty="0" err="1" smtClean="0">
                <a:solidFill>
                  <a:schemeClr val="bg1">
                    <a:lumMod val="75000"/>
                  </a:schemeClr>
                </a:solidFill>
              </a:rPr>
              <a:t>grey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>
                <a:solidFill>
                  <a:schemeClr val="accent1"/>
                </a:solidFill>
              </a:rPr>
              <a:t>blue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black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>
                <a:solidFill>
                  <a:srgbClr val="FF0000"/>
                </a:solidFill>
              </a:rPr>
              <a:t>red</a:t>
            </a:r>
            <a:r>
              <a:rPr lang="de-DE" dirty="0" smtClean="0"/>
              <a:t>)</a:t>
            </a:r>
            <a:endParaRPr lang="en-US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21" y="1154203"/>
            <a:ext cx="5458979" cy="387706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0201725" y="4508047"/>
            <a:ext cx="116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 smtClean="0">
                <a:solidFill>
                  <a:srgbClr val="FF0000"/>
                </a:solidFill>
              </a:rPr>
              <a:t>HBCm</a:t>
            </a:r>
            <a:endParaRPr lang="de-DE" sz="2800" b="1" u="sng" dirty="0">
              <a:solidFill>
                <a:srgbClr val="FF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07921" y="4769657"/>
            <a:ext cx="3551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(results </a:t>
            </a:r>
            <a:r>
              <a:rPr lang="en-US" sz="1600" dirty="0" smtClean="0"/>
              <a:t>with </a:t>
            </a:r>
            <a:r>
              <a:rPr lang="en-US" sz="1600" dirty="0" smtClean="0"/>
              <a:t>aperture change included)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64353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Different Tilts from As-Built Geometry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107729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(0.5</a:t>
            </a:r>
            <a:r>
              <a:rPr lang="de-DE" sz="1800" b="0" dirty="0" smtClean="0"/>
              <a:t>° </a:t>
            </a:r>
            <a:r>
              <a:rPr lang="en-US" sz="1800" b="0" dirty="0"/>
              <a:t>tilt </a:t>
            </a:r>
            <a:r>
              <a:rPr lang="en-US" sz="1800" b="0" dirty="0" smtClean="0"/>
              <a:t>(down))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546580" y="3975325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(-0.5</a:t>
            </a:r>
            <a:r>
              <a:rPr lang="de-DE" sz="1800" b="0" dirty="0" smtClean="0"/>
              <a:t>° </a:t>
            </a:r>
            <a:r>
              <a:rPr lang="en-US" sz="1800" b="0" dirty="0" smtClean="0"/>
              <a:t>tilt (up))</a:t>
            </a:r>
            <a:endParaRPr lang="de-DE" sz="1800" b="0" dirty="0"/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3957839" y="4683196"/>
            <a:ext cx="8168640" cy="1438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asymmetry switched around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alignment better now upside (tilt down!)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likewise radial movement as before!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8" y="976510"/>
            <a:ext cx="5892277" cy="301397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62" y="976510"/>
            <a:ext cx="6101633" cy="30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1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Summary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geometry sensitivity study yields great insight on how the camera setup and errors effect forward calculations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</a:t>
            </a:r>
            <a:r>
              <a:rPr lang="en-US" dirty="0" smtClean="0"/>
              <a:t>onclusions however indefinite of what is exactly responsible for asymmetry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Camera geometry adequate to resolve radial shifts in 2D from STRAHL?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need 2D tomography of radiation distribution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</a:t>
            </a:r>
            <a:r>
              <a:rPr lang="en-US" dirty="0" smtClean="0"/>
              <a:t>enchmark Minimum Fischer </a:t>
            </a:r>
            <a:r>
              <a:rPr lang="en-US" dirty="0" err="1" smtClean="0"/>
              <a:t>Reqularization</a:t>
            </a:r>
            <a:r>
              <a:rPr lang="en-US" dirty="0" smtClean="0"/>
              <a:t> method for 2D inversion with variety of phantom radiation profiles with various distinct or mixed characteristics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Pfeil nach rechts 6"/>
          <p:cNvSpPr/>
          <p:nvPr/>
        </p:nvSpPr>
        <p:spPr>
          <a:xfrm>
            <a:off x="547908" y="410826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305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Cameras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284"/>
            <a:ext cx="3806724" cy="380672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638" y="1689284"/>
            <a:ext cx="3806724" cy="380672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276" y="1689284"/>
            <a:ext cx="3806724" cy="3806724"/>
          </a:xfrm>
          <a:prstGeom prst="rect">
            <a:avLst/>
          </a:prstGeom>
        </p:spPr>
      </p:pic>
      <p:sp>
        <p:nvSpPr>
          <p:cNvPr id="10" name="Textplatzhalter 5"/>
          <p:cNvSpPr txBox="1">
            <a:spLocks/>
          </p:cNvSpPr>
          <p:nvPr/>
        </p:nvSpPr>
        <p:spPr>
          <a:xfrm>
            <a:off x="2569302" y="1918696"/>
            <a:ext cx="953586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ARTm</a:t>
            </a:r>
            <a:r>
              <a:rPr lang="en-US" sz="1400" dirty="0" smtClean="0"/>
              <a:t>  (3)</a:t>
            </a:r>
          </a:p>
        </p:txBody>
      </p:sp>
      <p:sp>
        <p:nvSpPr>
          <p:cNvPr id="11" name="Textplatzhalter 5"/>
          <p:cNvSpPr txBox="1">
            <a:spLocks/>
          </p:cNvSpPr>
          <p:nvPr/>
        </p:nvSpPr>
        <p:spPr>
          <a:xfrm>
            <a:off x="6761940" y="2424222"/>
            <a:ext cx="953586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ARTv</a:t>
            </a:r>
            <a:r>
              <a:rPr lang="en-US" sz="1400" dirty="0" smtClean="0"/>
              <a:t>  (1)</a:t>
            </a:r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11113673" y="2692554"/>
            <a:ext cx="953586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ARTh</a:t>
            </a:r>
            <a:r>
              <a:rPr lang="en-US" sz="1400" dirty="0" smtClean="0"/>
              <a:t>  (2)</a:t>
            </a:r>
          </a:p>
        </p:txBody>
      </p:sp>
    </p:spTree>
    <p:extLst>
      <p:ext uri="{BB962C8B-B14F-4D97-AF65-F5344CB8AC3E}">
        <p14:creationId xmlns:p14="http://schemas.microsoft.com/office/powerpoint/2010/main" val="93420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Phatom</a:t>
            </a:r>
            <a:r>
              <a:rPr lang="en-US" dirty="0" smtClean="0"/>
              <a:t> Tests: Ring @0.8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472" y="0"/>
            <a:ext cx="3619056" cy="6858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8583"/>
            <a:ext cx="4247260" cy="5855407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02" y="948583"/>
            <a:ext cx="3447808" cy="3447808"/>
          </a:xfrm>
          <a:prstGeom prst="rect">
            <a:avLst/>
          </a:prstGeom>
        </p:spPr>
      </p:pic>
      <p:sp>
        <p:nvSpPr>
          <p:cNvPr id="15" name="Textplatzhalter 5"/>
          <p:cNvSpPr txBox="1">
            <a:spLocks/>
          </p:cNvSpPr>
          <p:nvPr/>
        </p:nvSpPr>
        <p:spPr>
          <a:xfrm>
            <a:off x="2201354" y="3176237"/>
            <a:ext cx="953586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example</a:t>
            </a:r>
          </a:p>
        </p:txBody>
      </p:sp>
      <p:sp>
        <p:nvSpPr>
          <p:cNvPr id="16" name="Textplatzhalter 5"/>
          <p:cNvSpPr txBox="1">
            <a:spLocks/>
          </p:cNvSpPr>
          <p:nvPr/>
        </p:nvSpPr>
        <p:spPr>
          <a:xfrm rot="16200000">
            <a:off x="7045995" y="3250766"/>
            <a:ext cx="2423760" cy="505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 err="1"/>
              <a:t>k</a:t>
            </a:r>
            <a:r>
              <a:rPr lang="en-US" sz="3600" dirty="0" err="1" smtClean="0"/>
              <a:t>diff</a:t>
            </a:r>
            <a:r>
              <a:rPr lang="en-US" sz="3600" dirty="0" smtClean="0"/>
              <a:t> scan</a:t>
            </a:r>
          </a:p>
        </p:txBody>
      </p:sp>
    </p:spTree>
    <p:extLst>
      <p:ext uri="{BB962C8B-B14F-4D97-AF65-F5344CB8AC3E}">
        <p14:creationId xmlns:p14="http://schemas.microsoft.com/office/powerpoint/2010/main" val="274227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Arial Narrow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982</Words>
  <Application>Microsoft Office PowerPoint</Application>
  <PresentationFormat>Breitbild</PresentationFormat>
  <Paragraphs>292</Paragraphs>
  <Slides>41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6" baseType="lpstr">
      <vt:lpstr>Arial</vt:lpstr>
      <vt:lpstr>Arial Narrow</vt:lpstr>
      <vt:lpstr>Calibri</vt:lpstr>
      <vt:lpstr>Wingdings</vt:lpstr>
      <vt:lpstr>Office</vt:lpstr>
      <vt:lpstr>Report 06/15/2020</vt:lpstr>
      <vt:lpstr>Previously: Geometry Sensitivity Study </vt:lpstr>
      <vt:lpstr>Previously: Geometry Sensitivity Study </vt:lpstr>
      <vt:lpstr>Results: Symmetry of Emissivity Matrix and Mesh</vt:lpstr>
      <vt:lpstr>Results: Tilting the Detector Fan Up/Down</vt:lpstr>
      <vt:lpstr>Results: Different Tilts from As-Built Geometry</vt:lpstr>
      <vt:lpstr>First Summary</vt:lpstr>
      <vt:lpstr>New Cameras</vt:lpstr>
      <vt:lpstr>Phatom Tests: Ring @0.8</vt:lpstr>
      <vt:lpstr>Phatom Tests: Ring @1.1</vt:lpstr>
      <vt:lpstr>Phatom Tests: Ring @0.8 w (w/o) Random Noise</vt:lpstr>
      <vt:lpstr>Phatom Tests: Ring @0.8 with Tilted Camera Setup</vt:lpstr>
      <vt:lpstr>Phatom Tests: Ring @0.8 with Tilted Camera Setup</vt:lpstr>
      <vt:lpstr>Phantoms: Asymmetric Spot Core Scan</vt:lpstr>
      <vt:lpstr>Phantoms: Asymmetric Spot Core Scan</vt:lpstr>
      <vt:lpstr>Phantoms: Asymmetric Spot Edge Scan</vt:lpstr>
      <vt:lpstr>Phantoms: Asymmetric Spot Core Scan</vt:lpstr>
      <vt:lpstr>Phantoms: Asymmetric Spot (Flipped) Edge Scan</vt:lpstr>
      <vt:lpstr>Phantoms: Ring inside LCFS Core Scan</vt:lpstr>
      <vt:lpstr>Phantoms: Ring inside LCFS Core Scan</vt:lpstr>
      <vt:lpstr>Phantoms: Ring outside LCFS Scan</vt:lpstr>
      <vt:lpstr>Phantoms: Island Mimic outside LCFS Scan</vt:lpstr>
      <vt:lpstr>Phantoms: Combinations</vt:lpstr>
      <vt:lpstr>Phantoms: Combinations</vt:lpstr>
      <vt:lpstr>Phantoms: Combinations</vt:lpstr>
      <vt:lpstr>Revisited: Cartesian Test, No Anisotropic Weighting</vt:lpstr>
      <vt:lpstr>Revisited: Cartesian Test, No Anisotropic Weighting</vt:lpstr>
      <vt:lpstr>STRAHL Profiles and 20181010.032 Feedback Discharge</vt:lpstr>
      <vt:lpstr>STRAHL Profiles and 20181010.032 Feedback Discharge</vt:lpstr>
      <vt:lpstr>STRAHL Profiles and 20181010.032 Feedback Discharge</vt:lpstr>
      <vt:lpstr>STRAHL Profiles and 20181010.032 Feedback Discharge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</vt:vector>
  </TitlesOfParts>
  <Company>Max-Planck-Institut f. Plasmaphysik, Greifswald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Kurz</dc:creator>
  <cp:lastModifiedBy>Philipp Hacker</cp:lastModifiedBy>
  <cp:revision>271</cp:revision>
  <dcterms:created xsi:type="dcterms:W3CDTF">2018-08-24T10:28:29Z</dcterms:created>
  <dcterms:modified xsi:type="dcterms:W3CDTF">2020-06-19T08:30:22Z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7X-KKS">
    <vt:lpwstr> </vt:lpwstr>
  </property>
  <property fmtid="{D5CDD505-2E9C-101B-9397-08002B2CF9AE}" pid="3" name="W7X-DOKKENZ">
    <vt:lpwstr> </vt:lpwstr>
  </property>
  <property fmtid="{D5CDD505-2E9C-101B-9397-08002B2CF9AE}" pid="4" name="STICHWORT">
    <vt:lpwstr> </vt:lpwstr>
  </property>
  <property fmtid="{D5CDD505-2E9C-101B-9397-08002B2CF9AE}" pid="5" name="VERSION_W7X">
    <vt:lpwstr> </vt:lpwstr>
  </property>
</Properties>
</file>